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265" r:id="rId4"/>
    <p:sldId id="257" r:id="rId5"/>
    <p:sldId id="261" r:id="rId6"/>
    <p:sldId id="297" r:id="rId7"/>
    <p:sldId id="266" r:id="rId8"/>
    <p:sldId id="292" r:id="rId9"/>
    <p:sldId id="298" r:id="rId10"/>
    <p:sldId id="295" r:id="rId11"/>
    <p:sldId id="294" r:id="rId12"/>
    <p:sldId id="296" r:id="rId13"/>
    <p:sldId id="304" r:id="rId14"/>
    <p:sldId id="300" r:id="rId15"/>
    <p:sldId id="282" r:id="rId16"/>
    <p:sldId id="283" r:id="rId17"/>
    <p:sldId id="301" r:id="rId18"/>
    <p:sldId id="267" r:id="rId19"/>
    <p:sldId id="303" r:id="rId20"/>
    <p:sldId id="268" r:id="rId21"/>
    <p:sldId id="306" r:id="rId22"/>
    <p:sldId id="269" r:id="rId23"/>
    <p:sldId id="270" r:id="rId24"/>
    <p:sldId id="271" r:id="rId25"/>
    <p:sldId id="272" r:id="rId26"/>
    <p:sldId id="273" r:id="rId27"/>
    <p:sldId id="302" r:id="rId28"/>
    <p:sldId id="274" r:id="rId29"/>
    <p:sldId id="275" r:id="rId30"/>
    <p:sldId id="276" r:id="rId31"/>
    <p:sldId id="277" r:id="rId32"/>
    <p:sldId id="278" r:id="rId33"/>
    <p:sldId id="279" r:id="rId34"/>
    <p:sldId id="305" r:id="rId35"/>
    <p:sldId id="290" r:id="rId3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Rockwell"/>
        <a:ea typeface="Rockwell"/>
        <a:cs typeface="Rockwell"/>
        <a:sym typeface="Rockwell"/>
      </a:defRPr>
    </a:lvl1pPr>
    <a:lvl2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Rockwell"/>
        <a:ea typeface="Rockwell"/>
        <a:cs typeface="Rockwell"/>
        <a:sym typeface="Rockwell"/>
      </a:defRPr>
    </a:lvl2pPr>
    <a:lvl3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Rockwell"/>
        <a:ea typeface="Rockwell"/>
        <a:cs typeface="Rockwell"/>
        <a:sym typeface="Rockwell"/>
      </a:defRPr>
    </a:lvl3pPr>
    <a:lvl4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Rockwell"/>
        <a:ea typeface="Rockwell"/>
        <a:cs typeface="Rockwell"/>
        <a:sym typeface="Rockwell"/>
      </a:defRPr>
    </a:lvl4pPr>
    <a:lvl5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Rockwell"/>
        <a:ea typeface="Rockwell"/>
        <a:cs typeface="Rockwell"/>
        <a:sym typeface="Rockwell"/>
      </a:defRPr>
    </a:lvl5pPr>
    <a:lvl6pPr marL="0" marR="0" indent="2286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Rockwell"/>
        <a:ea typeface="Rockwell"/>
        <a:cs typeface="Rockwell"/>
        <a:sym typeface="Rockwell"/>
      </a:defRPr>
    </a:lvl6pPr>
    <a:lvl7pPr marL="0" marR="0" indent="2743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Rockwell"/>
        <a:ea typeface="Rockwell"/>
        <a:cs typeface="Rockwell"/>
        <a:sym typeface="Rockwell"/>
      </a:defRPr>
    </a:lvl7pPr>
    <a:lvl8pPr marL="0" marR="0" indent="3200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Rockwell"/>
        <a:ea typeface="Rockwell"/>
        <a:cs typeface="Rockwell"/>
        <a:sym typeface="Rockwell"/>
      </a:defRPr>
    </a:lvl8pPr>
    <a:lvl9pPr marL="0" marR="0" indent="3657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Rockwell"/>
        <a:ea typeface="Rockwell"/>
        <a:cs typeface="Rockwell"/>
        <a:sym typeface="Rockwell"/>
      </a:defRPr>
    </a:lvl9pPr>
  </p:defaultTextStyle>
  <p:modifyVerifier cryptProviderType="rsaFull" cryptAlgorithmClass="hash" cryptAlgorithmType="typeAny" cryptAlgorithmSid="4" spinCount="100000" saltData="LY455B9ym5a/+QydykTVBQ==" hashData="/2EOw0NNX6TRHHwPwJO81kIlz5Y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DD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960" y="-216"/>
      </p:cViewPr>
      <p:guideLst>
        <p:guide orient="horz"/>
        <p:guide pos="275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375931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93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e du titre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102" name="Texte niveau 1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1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e du titre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>
              <a:defRPr sz="2500" cap="all">
                <a:solidFill>
                  <a:srgbClr val="535353"/>
                </a:solidFill>
                <a:latin typeface="Arial"/>
                <a:ea typeface="Arial"/>
                <a:cs typeface="Arial"/>
                <a:sym typeface="Rockwell"/>
              </a:defRPr>
            </a:lvl1pPr>
          </a:lstStyle>
          <a:p>
            <a:r>
              <a:rPr dirty="0"/>
              <a:t>Texte du titre</a:t>
            </a:r>
          </a:p>
        </p:txBody>
      </p:sp>
      <p:sp>
        <p:nvSpPr>
          <p:cNvPr id="3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9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8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e du titre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Texte du titre</a:t>
            </a:r>
          </a:p>
        </p:txBody>
      </p:sp>
      <p:sp>
        <p:nvSpPr>
          <p:cNvPr id="73" name="Texte niveau 1…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4" name="Espace réservé du texte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e du titre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Texte du titre</a:t>
            </a:r>
          </a:p>
        </p:txBody>
      </p:sp>
      <p:sp>
        <p:nvSpPr>
          <p:cNvPr id="83" name="Espace réservé pour une image 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04292"/>
            <a:ext cx="258624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7" Type="http://schemas.openxmlformats.org/officeDocument/2006/relationships/image" Target="../media/image52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jpg"/><Relationship Id="rId12" Type="http://schemas.openxmlformats.org/officeDocument/2006/relationships/image" Target="../media/image12.jpg"/><Relationship Id="rId13" Type="http://schemas.openxmlformats.org/officeDocument/2006/relationships/image" Target="../media/image13.png"/><Relationship Id="rId14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5" Type="http://schemas.openxmlformats.org/officeDocument/2006/relationships/image" Target="../media/image2.png"/><Relationship Id="rId6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20" Type="http://schemas.openxmlformats.org/officeDocument/2006/relationships/image" Target="../media/image32.png"/><Relationship Id="rId21" Type="http://schemas.openxmlformats.org/officeDocument/2006/relationships/image" Target="../media/image33.png"/><Relationship Id="rId22" Type="http://schemas.openxmlformats.org/officeDocument/2006/relationships/image" Target="../media/image34.png"/><Relationship Id="rId23" Type="http://schemas.openxmlformats.org/officeDocument/2006/relationships/image" Target="../media/image35.png"/><Relationship Id="rId24" Type="http://schemas.openxmlformats.org/officeDocument/2006/relationships/image" Target="../media/image36.png"/><Relationship Id="rId25" Type="http://schemas.openxmlformats.org/officeDocument/2006/relationships/image" Target="../media/image37.png"/><Relationship Id="rId26" Type="http://schemas.openxmlformats.org/officeDocument/2006/relationships/image" Target="../media/image38.png"/><Relationship Id="rId27" Type="http://schemas.openxmlformats.org/officeDocument/2006/relationships/image" Target="../media/image39.png"/><Relationship Id="rId28" Type="http://schemas.openxmlformats.org/officeDocument/2006/relationships/image" Target="../media/image40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emf"/><Relationship Id="rId17" Type="http://schemas.openxmlformats.org/officeDocument/2006/relationships/image" Target="../media/image29.png"/><Relationship Id="rId18" Type="http://schemas.openxmlformats.org/officeDocument/2006/relationships/image" Target="../media/image30.png"/><Relationship Id="rId1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em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7" Type="http://schemas.openxmlformats.org/officeDocument/2006/relationships/image" Target="../media/image4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ZoneTexte 3"/>
          <p:cNvSpPr txBox="1"/>
          <p:nvPr/>
        </p:nvSpPr>
        <p:spPr>
          <a:xfrm>
            <a:off x="4272643" y="2766641"/>
            <a:ext cx="43180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5400"/>
            </a:pPr>
            <a:r>
              <a:rPr dirty="0">
                <a:solidFill>
                  <a:srgbClr val="AACB3A"/>
                </a:solidFill>
                <a:latin typeface="Arial"/>
                <a:ea typeface="Arial"/>
                <a:cs typeface="Arial"/>
              </a:rPr>
              <a:t>B</a:t>
            </a:r>
            <a:r>
              <a:rPr dirty="0">
                <a:latin typeface="Arial"/>
                <a:ea typeface="Arial"/>
                <a:cs typeface="Arial"/>
              </a:rPr>
              <a:t>IENVENUE</a:t>
            </a:r>
          </a:p>
        </p:txBody>
      </p:sp>
      <p:pic>
        <p:nvPicPr>
          <p:cNvPr id="113" name="Image 14" descr="Imag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96" y="1758552"/>
            <a:ext cx="3093722" cy="27553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" name="Grouper 30"/>
          <p:cNvGrpSpPr/>
          <p:nvPr/>
        </p:nvGrpSpPr>
        <p:grpSpPr>
          <a:xfrm>
            <a:off x="4382923" y="598960"/>
            <a:ext cx="1130301" cy="972789"/>
            <a:chOff x="0" y="0"/>
            <a:chExt cx="1130300" cy="972787"/>
          </a:xfrm>
        </p:grpSpPr>
        <p:sp>
          <p:nvSpPr>
            <p:cNvPr id="114" name="Hexagone 31"/>
            <p:cNvSpPr/>
            <p:nvPr/>
          </p:nvSpPr>
          <p:spPr>
            <a:xfrm>
              <a:off x="0" y="-1"/>
              <a:ext cx="1130300" cy="972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273" y="0"/>
                  </a:lnTo>
                  <a:lnTo>
                    <a:pt x="16327" y="0"/>
                  </a:lnTo>
                  <a:lnTo>
                    <a:pt x="21600" y="10800"/>
                  </a:lnTo>
                  <a:lnTo>
                    <a:pt x="16327" y="21600"/>
                  </a:lnTo>
                  <a:lnTo>
                    <a:pt x="5273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9952D"/>
                </a:gs>
                <a:gs pos="100000">
                  <a:srgbClr val="E7E53C"/>
                </a:gs>
              </a:gsLst>
              <a:lin ang="744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5" name="Hexagone 32"/>
            <p:cNvSpPr/>
            <p:nvPr/>
          </p:nvSpPr>
          <p:spPr>
            <a:xfrm>
              <a:off x="137886" y="131707"/>
              <a:ext cx="858599" cy="70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038" y="0"/>
                  </a:lnTo>
                  <a:lnTo>
                    <a:pt x="16562" y="0"/>
                  </a:lnTo>
                  <a:lnTo>
                    <a:pt x="21600" y="10800"/>
                  </a:lnTo>
                  <a:lnTo>
                    <a:pt x="16562" y="21600"/>
                  </a:lnTo>
                  <a:lnTo>
                    <a:pt x="503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17" name="Hexagone 33"/>
          <p:cNvSpPr/>
          <p:nvPr/>
        </p:nvSpPr>
        <p:spPr>
          <a:xfrm>
            <a:off x="3081440" y="1063992"/>
            <a:ext cx="1574801" cy="1343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29" y="0"/>
                </a:lnTo>
                <a:lnTo>
                  <a:pt x="16371" y="0"/>
                </a:lnTo>
                <a:lnTo>
                  <a:pt x="21600" y="10800"/>
                </a:lnTo>
                <a:lnTo>
                  <a:pt x="16371" y="21600"/>
                </a:lnTo>
                <a:lnTo>
                  <a:pt x="5229" y="21600"/>
                </a:lnTo>
                <a:close/>
              </a:path>
            </a:pathLst>
          </a:custGeom>
          <a:gradFill>
            <a:gsLst>
              <a:gs pos="0">
                <a:srgbClr val="E9952D"/>
              </a:gs>
              <a:gs pos="100000">
                <a:srgbClr val="E7E53C"/>
              </a:gs>
            </a:gsLst>
            <a:lin ang="744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120" name="Groupe 1"/>
          <p:cNvGrpSpPr/>
          <p:nvPr/>
        </p:nvGrpSpPr>
        <p:grpSpPr>
          <a:xfrm>
            <a:off x="332757" y="3983147"/>
            <a:ext cx="1112411" cy="957390"/>
            <a:chOff x="0" y="0"/>
            <a:chExt cx="1112409" cy="957389"/>
          </a:xfrm>
        </p:grpSpPr>
        <p:sp>
          <p:nvSpPr>
            <p:cNvPr id="118" name="Hexagone 40"/>
            <p:cNvSpPr/>
            <p:nvPr/>
          </p:nvSpPr>
          <p:spPr>
            <a:xfrm>
              <a:off x="-1" y="-1"/>
              <a:ext cx="1112411" cy="957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273" y="0"/>
                  </a:lnTo>
                  <a:lnTo>
                    <a:pt x="16327" y="0"/>
                  </a:lnTo>
                  <a:lnTo>
                    <a:pt x="21600" y="10800"/>
                  </a:lnTo>
                  <a:lnTo>
                    <a:pt x="16327" y="21600"/>
                  </a:lnTo>
                  <a:lnTo>
                    <a:pt x="5273" y="216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1E377B"/>
                </a:gs>
                <a:gs pos="100000">
                  <a:srgbClr val="4FB5DC"/>
                </a:gs>
              </a:gsLst>
              <a:lin ang="1854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9" name="Hexagone 41"/>
            <p:cNvSpPr/>
            <p:nvPr/>
          </p:nvSpPr>
          <p:spPr>
            <a:xfrm>
              <a:off x="155293" y="145731"/>
              <a:ext cx="805829" cy="66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038" y="0"/>
                  </a:lnTo>
                  <a:lnTo>
                    <a:pt x="16562" y="0"/>
                  </a:lnTo>
                  <a:lnTo>
                    <a:pt x="21600" y="10800"/>
                  </a:lnTo>
                  <a:lnTo>
                    <a:pt x="16562" y="21600"/>
                  </a:lnTo>
                  <a:lnTo>
                    <a:pt x="503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21" name="Hexagone 42"/>
          <p:cNvSpPr/>
          <p:nvPr/>
        </p:nvSpPr>
        <p:spPr>
          <a:xfrm>
            <a:off x="1226064" y="4505018"/>
            <a:ext cx="1283805" cy="110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2000">
                <a:srgbClr val="1E377B"/>
              </a:gs>
              <a:gs pos="69000">
                <a:srgbClr val="4FB5DC"/>
              </a:gs>
              <a:gs pos="100000">
                <a:srgbClr val="5F9232"/>
              </a:gs>
            </a:gsLst>
            <a:lin ang="1824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2" name="Hexagone 43"/>
          <p:cNvSpPr/>
          <p:nvPr/>
        </p:nvSpPr>
        <p:spPr>
          <a:xfrm>
            <a:off x="2262022" y="5133545"/>
            <a:ext cx="1283805" cy="1104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60000">
                <a:srgbClr val="481B5B"/>
              </a:gs>
              <a:gs pos="100000">
                <a:srgbClr val="1E377B"/>
              </a:gs>
            </a:gsLst>
            <a:lin ang="1848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131" name="Groupe 4"/>
          <p:cNvGrpSpPr/>
          <p:nvPr/>
        </p:nvGrpSpPr>
        <p:grpSpPr>
          <a:xfrm>
            <a:off x="2518081" y="1047316"/>
            <a:ext cx="700819" cy="620626"/>
            <a:chOff x="0" y="0"/>
            <a:chExt cx="700818" cy="620624"/>
          </a:xfrm>
        </p:grpSpPr>
        <p:sp>
          <p:nvSpPr>
            <p:cNvPr id="123" name="Hexagone 15"/>
            <p:cNvSpPr/>
            <p:nvPr/>
          </p:nvSpPr>
          <p:spPr>
            <a:xfrm>
              <a:off x="0" y="8735"/>
              <a:ext cx="700819" cy="603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273" y="0"/>
                  </a:lnTo>
                  <a:lnTo>
                    <a:pt x="16327" y="0"/>
                  </a:lnTo>
                  <a:lnTo>
                    <a:pt x="21600" y="10800"/>
                  </a:lnTo>
                  <a:lnTo>
                    <a:pt x="16327" y="21600"/>
                  </a:lnTo>
                  <a:lnTo>
                    <a:pt x="5273" y="216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9AC42C"/>
                </a:gs>
                <a:gs pos="100000">
                  <a:srgbClr val="CFDF2A"/>
                </a:gs>
              </a:gsLst>
              <a:lin ang="1854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4" name="Hexagone 16"/>
            <p:cNvSpPr/>
            <p:nvPr/>
          </p:nvSpPr>
          <p:spPr>
            <a:xfrm>
              <a:off x="82738" y="81114"/>
              <a:ext cx="535344" cy="458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246" y="0"/>
                  </a:lnTo>
                  <a:lnTo>
                    <a:pt x="16354" y="0"/>
                  </a:lnTo>
                  <a:lnTo>
                    <a:pt x="21600" y="10800"/>
                  </a:lnTo>
                  <a:lnTo>
                    <a:pt x="16354" y="21600"/>
                  </a:lnTo>
                  <a:lnTo>
                    <a:pt x="5246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5" name="Flèche droite 2"/>
            <p:cNvSpPr/>
            <p:nvPr/>
          </p:nvSpPr>
          <p:spPr>
            <a:xfrm>
              <a:off x="0" y="292398"/>
              <a:ext cx="78668" cy="36001"/>
            </a:xfrm>
            <a:prstGeom prst="rightArrow">
              <a:avLst>
                <a:gd name="adj1" fmla="val 100000"/>
                <a:gd name="adj2" fmla="val 21146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6" name="Flèche droite 17"/>
            <p:cNvSpPr/>
            <p:nvPr/>
          </p:nvSpPr>
          <p:spPr>
            <a:xfrm flipH="1">
              <a:off x="621517" y="291192"/>
              <a:ext cx="78668" cy="36001"/>
            </a:xfrm>
            <a:prstGeom prst="rightArrow">
              <a:avLst>
                <a:gd name="adj1" fmla="val 100000"/>
                <a:gd name="adj2" fmla="val 21146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7" name="Flèche droite 18"/>
            <p:cNvSpPr/>
            <p:nvPr/>
          </p:nvSpPr>
          <p:spPr>
            <a:xfrm rot="3300000">
              <a:off x="147680" y="24544"/>
              <a:ext cx="78668" cy="36001"/>
            </a:xfrm>
            <a:prstGeom prst="rightArrow">
              <a:avLst>
                <a:gd name="adj1" fmla="val 100000"/>
                <a:gd name="adj2" fmla="val 21146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8" name="Flèche droite 19"/>
            <p:cNvSpPr/>
            <p:nvPr/>
          </p:nvSpPr>
          <p:spPr>
            <a:xfrm rot="7500000" flipH="1">
              <a:off x="147679" y="560080"/>
              <a:ext cx="78668" cy="36001"/>
            </a:xfrm>
            <a:prstGeom prst="rightArrow">
              <a:avLst>
                <a:gd name="adj1" fmla="val 100000"/>
                <a:gd name="adj2" fmla="val 21146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9" name="Flèche droite 20"/>
            <p:cNvSpPr/>
            <p:nvPr/>
          </p:nvSpPr>
          <p:spPr>
            <a:xfrm rot="18300000" flipH="1">
              <a:off x="477195" y="24545"/>
              <a:ext cx="78668" cy="36001"/>
            </a:xfrm>
            <a:prstGeom prst="rightArrow">
              <a:avLst>
                <a:gd name="adj1" fmla="val 100000"/>
                <a:gd name="adj2" fmla="val 21146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Flèche droite 21"/>
            <p:cNvSpPr/>
            <p:nvPr/>
          </p:nvSpPr>
          <p:spPr>
            <a:xfrm rot="14100000">
              <a:off x="477194" y="560080"/>
              <a:ext cx="78668" cy="36001"/>
            </a:xfrm>
            <a:prstGeom prst="rightArrow">
              <a:avLst>
                <a:gd name="adj1" fmla="val 100000"/>
                <a:gd name="adj2" fmla="val 21146"/>
              </a:avLst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3" name="ZoneTexte 8"/>
          <p:cNvSpPr txBox="1"/>
          <p:nvPr/>
        </p:nvSpPr>
        <p:spPr>
          <a:xfrm>
            <a:off x="3971758" y="4823583"/>
            <a:ext cx="520176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C</a:t>
            </a:r>
            <a:r>
              <a:rPr lang="fr-FR" dirty="0" smtClean="0">
                <a:latin typeface="Arial"/>
                <a:ea typeface="Arial"/>
                <a:cs typeface="Arial"/>
              </a:rPr>
              <a:t>onsommer autrement ?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24" name="ZoneTexte 8"/>
          <p:cNvSpPr txBox="1"/>
          <p:nvPr/>
        </p:nvSpPr>
        <p:spPr>
          <a:xfrm>
            <a:off x="4281780" y="4037247"/>
            <a:ext cx="520176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T</a:t>
            </a:r>
            <a:r>
              <a:rPr lang="fr-FR" dirty="0" smtClean="0">
                <a:latin typeface="Arial"/>
                <a:ea typeface="Arial"/>
                <a:cs typeface="Arial"/>
              </a:rPr>
              <a:t>ravailler autrement ?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25" name="ZoneTexte 8"/>
          <p:cNvSpPr txBox="1"/>
          <p:nvPr/>
        </p:nvSpPr>
        <p:spPr>
          <a:xfrm>
            <a:off x="3011564" y="5609919"/>
            <a:ext cx="5201761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V</a:t>
            </a:r>
            <a:r>
              <a:rPr lang="fr-FR" dirty="0" smtClean="0">
                <a:latin typeface="Arial"/>
                <a:ea typeface="Arial"/>
                <a:cs typeface="Arial"/>
              </a:rPr>
              <a:t>ivre autrement ?</a:t>
            </a:r>
            <a:endParaRPr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Hexagone 4"/>
          <p:cNvSpPr/>
          <p:nvPr/>
        </p:nvSpPr>
        <p:spPr>
          <a:xfrm>
            <a:off x="5512711" y="2635615"/>
            <a:ext cx="2062655" cy="1775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60000">
                <a:srgbClr val="481B5B"/>
              </a:gs>
              <a:gs pos="100000">
                <a:srgbClr val="1E377B"/>
              </a:gs>
            </a:gsLst>
            <a:lin ang="189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42" name="Hexagone 5"/>
          <p:cNvSpPr/>
          <p:nvPr/>
        </p:nvSpPr>
        <p:spPr>
          <a:xfrm>
            <a:off x="3134590" y="1580151"/>
            <a:ext cx="1967517" cy="1693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0">
                <a:srgbClr val="1E377B"/>
              </a:gs>
              <a:gs pos="51000">
                <a:srgbClr val="4FB5DC"/>
              </a:gs>
              <a:gs pos="100000">
                <a:srgbClr val="5F9232"/>
              </a:gs>
            </a:gsLst>
            <a:lin ang="1908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43" name="Hexagone 6"/>
          <p:cNvSpPr/>
          <p:nvPr/>
        </p:nvSpPr>
        <p:spPr>
          <a:xfrm>
            <a:off x="989032" y="2493445"/>
            <a:ext cx="2371623" cy="2059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21" y="0"/>
                </a:lnTo>
                <a:lnTo>
                  <a:pt x="16279" y="0"/>
                </a:lnTo>
                <a:lnTo>
                  <a:pt x="21600" y="10800"/>
                </a:lnTo>
                <a:lnTo>
                  <a:pt x="16279" y="21600"/>
                </a:lnTo>
                <a:lnTo>
                  <a:pt x="5321" y="21600"/>
                </a:lnTo>
                <a:close/>
              </a:path>
            </a:pathLst>
          </a:custGeom>
          <a:gradFill>
            <a:gsLst>
              <a:gs pos="24000">
                <a:srgbClr val="481B5B"/>
              </a:gs>
              <a:gs pos="57000">
                <a:srgbClr val="1E377B"/>
              </a:gs>
              <a:gs pos="84000">
                <a:srgbClr val="4FB5DC"/>
              </a:gs>
            </a:gsLst>
            <a:lin ang="1944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44" name="Hexagone 7"/>
          <p:cNvSpPr/>
          <p:nvPr/>
        </p:nvSpPr>
        <p:spPr>
          <a:xfrm>
            <a:off x="1256143" y="2706944"/>
            <a:ext cx="1850327" cy="1640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31" y="0"/>
                </a:lnTo>
                <a:lnTo>
                  <a:pt x="16169" y="0"/>
                </a:lnTo>
                <a:lnTo>
                  <a:pt x="21600" y="10800"/>
                </a:lnTo>
                <a:lnTo>
                  <a:pt x="16169" y="21600"/>
                </a:lnTo>
                <a:lnTo>
                  <a:pt x="5431" y="2160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45" name="ZoneTexte 9"/>
          <p:cNvSpPr txBox="1"/>
          <p:nvPr/>
        </p:nvSpPr>
        <p:spPr>
          <a:xfrm>
            <a:off x="3083790" y="1860565"/>
            <a:ext cx="2033985" cy="92845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1 000 € </a:t>
            </a:r>
            <a:r>
              <a:rPr lang="fr-FR" dirty="0" smtClean="0">
                <a:latin typeface="Arial"/>
                <a:ea typeface="Arial"/>
                <a:cs typeface="Arial"/>
              </a:rPr>
              <a:t/>
            </a:r>
            <a:br>
              <a:rPr lang="fr-FR" dirty="0" smtClean="0">
                <a:latin typeface="Arial"/>
                <a:ea typeface="Arial"/>
                <a:cs typeface="Arial"/>
              </a:rPr>
            </a:br>
            <a:r>
              <a:rPr dirty="0" smtClean="0">
                <a:latin typeface="Arial"/>
                <a:ea typeface="Arial"/>
                <a:cs typeface="Arial"/>
              </a:rPr>
              <a:t>à</a:t>
            </a:r>
            <a:r>
              <a:rPr lang="fr-FR" dirty="0">
                <a:latin typeface="Arial"/>
                <a:ea typeface="Arial"/>
                <a:cs typeface="Arial"/>
              </a:rPr>
              <a:t> </a:t>
            </a:r>
            <a:r>
              <a:rPr dirty="0" smtClean="0">
                <a:latin typeface="Arial"/>
                <a:ea typeface="Arial"/>
                <a:cs typeface="Arial"/>
              </a:rPr>
              <a:t>2 </a:t>
            </a:r>
            <a:r>
              <a:rPr dirty="0">
                <a:latin typeface="Arial"/>
                <a:ea typeface="Arial"/>
                <a:cs typeface="Arial"/>
              </a:rPr>
              <a:t>000 € </a:t>
            </a:r>
            <a:r>
              <a:rPr lang="fr-FR" dirty="0" smtClean="0">
                <a:latin typeface="Arial"/>
                <a:ea typeface="Arial"/>
                <a:cs typeface="Arial"/>
              </a:rPr>
              <a:t/>
            </a:r>
            <a:br>
              <a:rPr lang="fr-FR" dirty="0" smtClean="0">
                <a:latin typeface="Arial"/>
                <a:ea typeface="Arial"/>
                <a:cs typeface="Arial"/>
              </a:rPr>
            </a:br>
            <a:r>
              <a:rPr lang="fr-FR" dirty="0" smtClean="0">
                <a:latin typeface="Arial"/>
                <a:ea typeface="Arial"/>
                <a:cs typeface="Arial"/>
              </a:rPr>
              <a:t>d’achats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446" name="ZoneTexte 10"/>
          <p:cNvSpPr txBox="1"/>
          <p:nvPr/>
        </p:nvSpPr>
        <p:spPr>
          <a:xfrm>
            <a:off x="1288977" y="2937707"/>
            <a:ext cx="1794814" cy="107721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/>
            </a:pPr>
            <a:r>
              <a:rPr dirty="0">
                <a:latin typeface="Arial"/>
                <a:ea typeface="Arial"/>
                <a:cs typeface="Arial"/>
              </a:rPr>
              <a:t>20 à 40</a:t>
            </a:r>
          </a:p>
          <a:p>
            <a:pPr>
              <a:defRPr sz="2400"/>
            </a:pPr>
            <a:r>
              <a:rPr lang="fr-FR" sz="1600" dirty="0" smtClean="0">
                <a:latin typeface="Arial"/>
                <a:ea typeface="Arial"/>
                <a:cs typeface="Arial"/>
              </a:rPr>
              <a:t>Consommateurs</a:t>
            </a:r>
            <a:endParaRPr sz="1600" dirty="0">
              <a:latin typeface="Arial"/>
              <a:ea typeface="Arial"/>
              <a:cs typeface="Arial"/>
            </a:endParaRPr>
          </a:p>
          <a:p>
            <a:pPr>
              <a:defRPr sz="2400"/>
            </a:pPr>
            <a:r>
              <a:rPr dirty="0">
                <a:latin typeface="Arial"/>
                <a:ea typeface="Arial"/>
                <a:cs typeface="Arial"/>
              </a:rPr>
              <a:t>fidélisés</a:t>
            </a:r>
          </a:p>
        </p:txBody>
      </p:sp>
      <p:sp>
        <p:nvSpPr>
          <p:cNvPr id="447" name="ZoneTexte 11"/>
          <p:cNvSpPr txBox="1"/>
          <p:nvPr/>
        </p:nvSpPr>
        <p:spPr>
          <a:xfrm>
            <a:off x="5461851" y="3020302"/>
            <a:ext cx="2134221" cy="10058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de 218 € 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à 952 €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de revenus</a:t>
            </a:r>
          </a:p>
        </p:txBody>
      </p:sp>
      <p:sp>
        <p:nvSpPr>
          <p:cNvPr id="448" name="ZoneTexte 12"/>
          <p:cNvSpPr txBox="1"/>
          <p:nvPr/>
        </p:nvSpPr>
        <p:spPr>
          <a:xfrm>
            <a:off x="5009310" y="4564701"/>
            <a:ext cx="3175001" cy="147828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Vous augmentez vos revenus</a:t>
            </a:r>
          </a:p>
        </p:txBody>
      </p:sp>
      <p:sp>
        <p:nvSpPr>
          <p:cNvPr id="449" name="ZoneTexte 8"/>
          <p:cNvSpPr txBox="1"/>
          <p:nvPr/>
        </p:nvSpPr>
        <p:spPr>
          <a:xfrm>
            <a:off x="-34330" y="476672"/>
            <a:ext cx="9212661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D</a:t>
            </a:r>
            <a:r>
              <a:rPr lang="fr-FR" dirty="0" smtClean="0">
                <a:latin typeface="Arial"/>
                <a:ea typeface="Arial"/>
                <a:cs typeface="Arial"/>
              </a:rPr>
              <a:t>evenir</a:t>
            </a:r>
            <a:endParaRPr dirty="0">
              <a:latin typeface="Arial"/>
              <a:ea typeface="Arial"/>
              <a:cs typeface="Arial"/>
            </a:endParaRPr>
          </a:p>
          <a:p>
            <a:pPr>
              <a:lnSpc>
                <a:spcPct val="90000"/>
              </a:lnSpc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Conseiller indépendant</a:t>
            </a: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45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287874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377106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Hexagone 5"/>
          <p:cNvSpPr/>
          <p:nvPr/>
        </p:nvSpPr>
        <p:spPr>
          <a:xfrm rot="3599775">
            <a:off x="3134590" y="3729578"/>
            <a:ext cx="1967517" cy="1693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0">
                <a:srgbClr val="1E377B"/>
              </a:gs>
              <a:gs pos="51000">
                <a:srgbClr val="4FB5DC"/>
              </a:gs>
              <a:gs pos="100000">
                <a:srgbClr val="5F9232"/>
              </a:gs>
            </a:gsLst>
            <a:lin ang="1908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54" name="ZoneTexte 9"/>
          <p:cNvSpPr txBox="1"/>
          <p:nvPr/>
        </p:nvSpPr>
        <p:spPr>
          <a:xfrm>
            <a:off x="3101356" y="4139398"/>
            <a:ext cx="2033985" cy="67056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3 à 8 h</a:t>
            </a:r>
          </a:p>
          <a:p>
            <a:pPr>
              <a:lnSpc>
                <a:spcPct val="90000"/>
              </a:lnSpc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par semaine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814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53" grpId="0" animBg="1"/>
      <p:bldP spid="4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Hexagone 8"/>
          <p:cNvSpPr/>
          <p:nvPr/>
        </p:nvSpPr>
        <p:spPr>
          <a:xfrm>
            <a:off x="307890" y="2340569"/>
            <a:ext cx="2814074" cy="2486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13" y="0"/>
                </a:lnTo>
                <a:lnTo>
                  <a:pt x="16187" y="0"/>
                </a:lnTo>
                <a:lnTo>
                  <a:pt x="21600" y="10800"/>
                </a:lnTo>
                <a:lnTo>
                  <a:pt x="16187" y="21600"/>
                </a:lnTo>
                <a:lnTo>
                  <a:pt x="5413" y="21600"/>
                </a:lnTo>
                <a:close/>
              </a:path>
            </a:pathLst>
          </a:custGeom>
          <a:gradFill>
            <a:gsLst>
              <a:gs pos="21000">
                <a:srgbClr val="1E377B"/>
              </a:gs>
              <a:gs pos="58000">
                <a:srgbClr val="4FB5DC"/>
              </a:gs>
              <a:gs pos="100000">
                <a:srgbClr val="5F9232"/>
              </a:gs>
            </a:gsLst>
            <a:lin ang="18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13" name="Hexagone 9"/>
          <p:cNvSpPr/>
          <p:nvPr/>
        </p:nvSpPr>
        <p:spPr>
          <a:xfrm>
            <a:off x="2652504" y="1504048"/>
            <a:ext cx="2298522" cy="203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13" y="0"/>
                </a:lnTo>
                <a:lnTo>
                  <a:pt x="16187" y="0"/>
                </a:lnTo>
                <a:lnTo>
                  <a:pt x="21600" y="10800"/>
                </a:lnTo>
                <a:lnTo>
                  <a:pt x="16187" y="21600"/>
                </a:lnTo>
                <a:lnTo>
                  <a:pt x="5413" y="21600"/>
                </a:lnTo>
                <a:close/>
              </a:path>
            </a:pathLst>
          </a:custGeom>
          <a:gradFill>
            <a:gsLst>
              <a:gs pos="27000">
                <a:srgbClr val="4FB5DC"/>
              </a:gs>
              <a:gs pos="98000">
                <a:srgbClr val="5F9232"/>
              </a:gs>
            </a:gsLst>
            <a:lin ang="2039999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14" name="Hexagone 10"/>
          <p:cNvSpPr/>
          <p:nvPr/>
        </p:nvSpPr>
        <p:spPr>
          <a:xfrm>
            <a:off x="2627085" y="3638520"/>
            <a:ext cx="2344537" cy="2071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13" y="0"/>
                </a:lnTo>
                <a:lnTo>
                  <a:pt x="16187" y="0"/>
                </a:lnTo>
                <a:lnTo>
                  <a:pt x="21600" y="10800"/>
                </a:lnTo>
                <a:lnTo>
                  <a:pt x="16187" y="21600"/>
                </a:lnTo>
                <a:lnTo>
                  <a:pt x="5413" y="21600"/>
                </a:lnTo>
                <a:close/>
              </a:path>
            </a:pathLst>
          </a:custGeom>
          <a:gradFill>
            <a:gsLst>
              <a:gs pos="0">
                <a:srgbClr val="5F9232"/>
              </a:gs>
              <a:gs pos="100000">
                <a:srgbClr val="4FB5DC"/>
              </a:gs>
            </a:gsLst>
            <a:lin ang="1476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15" name="Hexagone 14"/>
          <p:cNvSpPr/>
          <p:nvPr/>
        </p:nvSpPr>
        <p:spPr>
          <a:xfrm>
            <a:off x="4462515" y="2723991"/>
            <a:ext cx="1959174" cy="1730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13" y="0"/>
                </a:lnTo>
                <a:lnTo>
                  <a:pt x="16187" y="0"/>
                </a:lnTo>
                <a:lnTo>
                  <a:pt x="21600" y="10800"/>
                </a:lnTo>
                <a:lnTo>
                  <a:pt x="16187" y="21600"/>
                </a:lnTo>
                <a:lnTo>
                  <a:pt x="5413" y="21600"/>
                </a:lnTo>
                <a:close/>
              </a:path>
            </a:pathLst>
          </a:custGeom>
          <a:gradFill>
            <a:gsLst>
              <a:gs pos="24000">
                <a:srgbClr val="5F9232"/>
              </a:gs>
              <a:gs pos="64999">
                <a:srgbClr val="E7E53C"/>
              </a:gs>
            </a:gsLst>
            <a:lin ang="2579999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16" name="Hexagone 15"/>
          <p:cNvSpPr/>
          <p:nvPr/>
        </p:nvSpPr>
        <p:spPr>
          <a:xfrm>
            <a:off x="5961524" y="1655382"/>
            <a:ext cx="2129463" cy="1881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413" y="0"/>
                </a:lnTo>
                <a:lnTo>
                  <a:pt x="16187" y="0"/>
                </a:lnTo>
                <a:lnTo>
                  <a:pt x="21600" y="10800"/>
                </a:lnTo>
                <a:lnTo>
                  <a:pt x="16187" y="21600"/>
                </a:lnTo>
                <a:lnTo>
                  <a:pt x="5413" y="21600"/>
                </a:lnTo>
                <a:close/>
              </a:path>
            </a:pathLst>
          </a:custGeom>
          <a:gradFill>
            <a:gsLst>
              <a:gs pos="0">
                <a:srgbClr val="E9952D"/>
              </a:gs>
              <a:gs pos="100000">
                <a:srgbClr val="E7E53C"/>
              </a:gs>
            </a:gsLst>
            <a:lin ang="1098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17" name="Hexagone 16"/>
          <p:cNvSpPr/>
          <p:nvPr/>
        </p:nvSpPr>
        <p:spPr>
          <a:xfrm>
            <a:off x="5783946" y="3640188"/>
            <a:ext cx="2844801" cy="2486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>
            <a:gsLst>
              <a:gs pos="0">
                <a:srgbClr val="D43726"/>
              </a:gs>
              <a:gs pos="49000">
                <a:srgbClr val="E9952D"/>
              </a:gs>
              <a:gs pos="100000">
                <a:srgbClr val="E7E53C"/>
              </a:gs>
            </a:gsLst>
            <a:lin ang="1242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18" name="ZoneTexte 19"/>
          <p:cNvSpPr txBox="1"/>
          <p:nvPr/>
        </p:nvSpPr>
        <p:spPr>
          <a:xfrm>
            <a:off x="541148" y="2493111"/>
            <a:ext cx="2285759" cy="123110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54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VDI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Micro entreprise</a:t>
            </a:r>
          </a:p>
        </p:txBody>
      </p:sp>
      <p:sp>
        <p:nvSpPr>
          <p:cNvPr id="419" name="ZoneTexte 20"/>
          <p:cNvSpPr txBox="1"/>
          <p:nvPr/>
        </p:nvSpPr>
        <p:spPr>
          <a:xfrm>
            <a:off x="2653140" y="2078632"/>
            <a:ext cx="2297886" cy="70788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PAS DE STOCK</a:t>
            </a:r>
            <a:br>
              <a:rPr lang="fr-FR" dirty="0" smtClean="0">
                <a:latin typeface="Arial"/>
                <a:ea typeface="Arial"/>
                <a:cs typeface="Arial"/>
              </a:rPr>
            </a:br>
            <a:r>
              <a:rPr lang="fr-FR" dirty="0" smtClean="0">
                <a:latin typeface="Arial"/>
                <a:ea typeface="Arial"/>
                <a:cs typeface="Arial"/>
              </a:rPr>
              <a:t>PAS DE LOCAUX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420" name="ZoneTexte 21"/>
          <p:cNvSpPr txBox="1"/>
          <p:nvPr/>
        </p:nvSpPr>
        <p:spPr>
          <a:xfrm>
            <a:off x="4535897" y="3219710"/>
            <a:ext cx="1794387" cy="83099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rPr lang="fr-FR" dirty="0" smtClean="0">
                <a:latin typeface="Arial"/>
                <a:ea typeface="Arial"/>
                <a:cs typeface="Arial"/>
              </a:rPr>
              <a:t>INDÉPENDANT</a:t>
            </a:r>
            <a:br>
              <a:rPr lang="fr-FR" dirty="0" smtClean="0">
                <a:latin typeface="Arial"/>
                <a:ea typeface="Arial"/>
                <a:cs typeface="Arial"/>
              </a:rPr>
            </a:br>
            <a:r>
              <a:rPr lang="fr-FR" dirty="0" smtClean="0">
                <a:latin typeface="Arial"/>
                <a:ea typeface="Arial"/>
                <a:cs typeface="Arial"/>
              </a:rPr>
              <a:t>PAS DE HIERARCHIE</a:t>
            </a:r>
            <a:endParaRPr lang="fr-FR" dirty="0">
              <a:latin typeface="Arial"/>
              <a:ea typeface="Arial"/>
              <a:cs typeface="Arial"/>
            </a:endParaRPr>
          </a:p>
        </p:txBody>
      </p:sp>
      <p:sp>
        <p:nvSpPr>
          <p:cNvPr id="421" name="ZoneTexte 22"/>
          <p:cNvSpPr txBox="1"/>
          <p:nvPr/>
        </p:nvSpPr>
        <p:spPr>
          <a:xfrm>
            <a:off x="6055171" y="2078811"/>
            <a:ext cx="1950356" cy="10058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PAS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DE CHARGES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FIXES</a:t>
            </a:r>
          </a:p>
        </p:txBody>
      </p:sp>
      <p:sp>
        <p:nvSpPr>
          <p:cNvPr id="422" name="ZoneTexte 23"/>
          <p:cNvSpPr txBox="1"/>
          <p:nvPr/>
        </p:nvSpPr>
        <p:spPr>
          <a:xfrm>
            <a:off x="2807653" y="4231651"/>
            <a:ext cx="2005647" cy="101566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L’ENTREPRISE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S’OCCUPE </a:t>
            </a:r>
          </a:p>
          <a:p>
            <a:pPr>
              <a:defRPr sz="2000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DE </a:t>
            </a:r>
            <a:r>
              <a:rPr dirty="0" smtClean="0">
                <a:latin typeface="Arial"/>
                <a:ea typeface="Arial"/>
                <a:cs typeface="Arial"/>
              </a:rPr>
              <a:t>TOUT</a:t>
            </a:r>
            <a:endParaRPr lang="fr-FR" dirty="0" smtClean="0">
              <a:latin typeface="Arial"/>
              <a:ea typeface="Arial"/>
              <a:cs typeface="Arial"/>
            </a:endParaRPr>
          </a:p>
        </p:txBody>
      </p:sp>
      <p:sp>
        <p:nvSpPr>
          <p:cNvPr id="423" name="ZoneTexte 27"/>
          <p:cNvSpPr txBox="1"/>
          <p:nvPr/>
        </p:nvSpPr>
        <p:spPr>
          <a:xfrm>
            <a:off x="5879145" y="4086538"/>
            <a:ext cx="2653447" cy="120032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900">
                <a:solidFill>
                  <a:srgbClr val="FFFFFF"/>
                </a:solidFill>
              </a:defRPr>
            </a:pPr>
            <a:r>
              <a:rPr sz="1800" dirty="0">
                <a:latin typeface="Arial"/>
                <a:ea typeface="Arial"/>
                <a:cs typeface="Arial"/>
              </a:rPr>
              <a:t>CUMULABLE</a:t>
            </a:r>
          </a:p>
          <a:p>
            <a:pPr>
              <a:defRPr sz="1900">
                <a:solidFill>
                  <a:srgbClr val="FFFFFF"/>
                </a:solidFill>
              </a:defRPr>
            </a:pPr>
            <a:r>
              <a:rPr sz="1800" dirty="0">
                <a:latin typeface="Arial"/>
                <a:ea typeface="Arial"/>
                <a:cs typeface="Arial"/>
              </a:rPr>
              <a:t>AVEC LA PLUPART</a:t>
            </a:r>
          </a:p>
          <a:p>
            <a:pPr>
              <a:defRPr sz="1900">
                <a:solidFill>
                  <a:srgbClr val="FFFFFF"/>
                </a:solidFill>
              </a:defRPr>
            </a:pPr>
            <a:r>
              <a:rPr sz="1800" dirty="0">
                <a:latin typeface="Arial"/>
                <a:ea typeface="Arial"/>
                <a:cs typeface="Arial"/>
              </a:rPr>
              <a:t>DES ACTIVITÉS</a:t>
            </a:r>
          </a:p>
          <a:p>
            <a:pPr>
              <a:defRPr sz="1900">
                <a:solidFill>
                  <a:srgbClr val="FFFFFF"/>
                </a:solidFill>
              </a:defRPr>
            </a:pPr>
            <a:r>
              <a:rPr sz="1800" dirty="0">
                <a:latin typeface="Arial"/>
                <a:ea typeface="Arial"/>
                <a:cs typeface="Arial"/>
              </a:rPr>
              <a:t>PROFESSIONNELLES</a:t>
            </a:r>
          </a:p>
        </p:txBody>
      </p:sp>
      <p:pic>
        <p:nvPicPr>
          <p:cNvPr id="424" name="Image 29" descr="Imag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918" y="3876721"/>
            <a:ext cx="690327" cy="6703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ZoneTexte 8"/>
          <p:cNvSpPr txBox="1"/>
          <p:nvPr/>
        </p:nvSpPr>
        <p:spPr>
          <a:xfrm>
            <a:off x="-34330" y="476672"/>
            <a:ext cx="921266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S</a:t>
            </a:r>
            <a:r>
              <a:rPr dirty="0">
                <a:latin typeface="Arial"/>
                <a:ea typeface="Arial"/>
                <a:cs typeface="Arial"/>
              </a:rPr>
              <a:t>tatut très avantageux</a:t>
            </a:r>
          </a:p>
        </p:txBody>
      </p:sp>
      <p:pic>
        <p:nvPicPr>
          <p:cNvPr id="426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648557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709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Hexagone 36"/>
          <p:cNvSpPr/>
          <p:nvPr/>
        </p:nvSpPr>
        <p:spPr>
          <a:xfrm>
            <a:off x="5949782" y="1934796"/>
            <a:ext cx="2735436" cy="2354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60000">
                <a:srgbClr val="481B5B"/>
              </a:gs>
              <a:gs pos="100000">
                <a:srgbClr val="1E377B"/>
              </a:gs>
            </a:gsLst>
            <a:lin ang="189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57" name="ZoneTexte 22"/>
          <p:cNvSpPr txBox="1"/>
          <p:nvPr/>
        </p:nvSpPr>
        <p:spPr>
          <a:xfrm>
            <a:off x="6276393" y="2032194"/>
            <a:ext cx="2064491" cy="214315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defRPr sz="3000" b="1">
                <a:solidFill>
                  <a:srgbClr val="AACB3A"/>
                </a:solidFill>
              </a:defRPr>
            </a:pPr>
            <a:r>
              <a:rPr lang="is-IS" sz="14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20 000 € </a:t>
            </a:r>
            <a:br>
              <a:rPr lang="is-IS" sz="14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</a:br>
            <a:r>
              <a:rPr lang="is-IS" sz="14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d’achats</a:t>
            </a:r>
          </a:p>
          <a:p>
            <a:pPr>
              <a:lnSpc>
                <a:spcPct val="80000"/>
              </a:lnSpc>
              <a:defRPr sz="3000" b="1">
                <a:solidFill>
                  <a:srgbClr val="AACB3A"/>
                </a:solidFill>
              </a:defRPr>
            </a:pPr>
            <a:r>
              <a:rPr dirty="0" smtClean="0">
                <a:latin typeface="Arial"/>
                <a:ea typeface="Arial"/>
                <a:cs typeface="Arial"/>
              </a:rPr>
              <a:t>+</a:t>
            </a:r>
            <a:endParaRPr dirty="0">
              <a:latin typeface="Arial"/>
              <a:ea typeface="Arial"/>
              <a:cs typeface="Arial"/>
            </a:endParaRPr>
          </a:p>
          <a:p>
            <a:pPr>
              <a:lnSpc>
                <a:spcPct val="80000"/>
              </a:lnSpc>
              <a:defRPr sz="2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de 2000 €</a:t>
            </a:r>
          </a:p>
          <a:p>
            <a:pPr>
              <a:lnSpc>
                <a:spcPct val="80000"/>
              </a:lnSpc>
              <a:defRPr sz="2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de </a:t>
            </a:r>
            <a:r>
              <a:rPr dirty="0" smtClean="0">
                <a:latin typeface="Arial"/>
                <a:ea typeface="Arial"/>
                <a:cs typeface="Arial"/>
              </a:rPr>
              <a:t>revenus</a:t>
            </a:r>
            <a:endParaRPr lang="fr-FR" dirty="0" smtClean="0">
              <a:latin typeface="Arial"/>
              <a:ea typeface="Arial"/>
              <a:cs typeface="Arial"/>
            </a:endParaRPr>
          </a:p>
          <a:p>
            <a:pPr>
              <a:lnSpc>
                <a:spcPct val="80000"/>
              </a:lnSpc>
              <a:defRPr sz="2000" b="1">
                <a:solidFill>
                  <a:srgbClr val="FFFFFF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mensuels</a:t>
            </a:r>
          </a:p>
          <a:p>
            <a:pPr>
              <a:lnSpc>
                <a:spcPct val="80000"/>
              </a:lnSpc>
              <a:defRPr sz="2000" b="1">
                <a:solidFill>
                  <a:srgbClr val="FFFFFF"/>
                </a:solidFill>
              </a:defRPr>
            </a:pPr>
            <a:endParaRPr lang="fr-FR" dirty="0">
              <a:latin typeface="Arial"/>
              <a:ea typeface="Arial"/>
              <a:cs typeface="Arial"/>
            </a:endParaRPr>
          </a:p>
          <a:p>
            <a:pPr>
              <a:lnSpc>
                <a:spcPct val="80000"/>
              </a:lnSpc>
              <a:defRPr sz="2000" b="1">
                <a:solidFill>
                  <a:srgbClr val="FFFFFF"/>
                </a:solidFill>
              </a:defRPr>
            </a:pPr>
            <a:r>
              <a:rPr lang="fr-FR" sz="1400" dirty="0" smtClean="0">
                <a:latin typeface="Arial"/>
                <a:ea typeface="Arial"/>
                <a:cs typeface="Arial"/>
              </a:rPr>
              <a:t>+ de 10 000 €</a:t>
            </a:r>
          </a:p>
          <a:p>
            <a:pPr>
              <a:lnSpc>
                <a:spcPct val="80000"/>
              </a:lnSpc>
              <a:defRPr sz="2000" b="1">
                <a:solidFill>
                  <a:srgbClr val="FFFFFF"/>
                </a:solidFill>
              </a:defRPr>
            </a:pPr>
            <a:r>
              <a:rPr lang="fr-FR" sz="1400" dirty="0" smtClean="0">
                <a:latin typeface="Arial"/>
                <a:ea typeface="Arial"/>
                <a:cs typeface="Arial"/>
              </a:rPr>
              <a:t>redistribués</a:t>
            </a:r>
            <a:endParaRPr sz="1400" dirty="0">
              <a:latin typeface="Arial"/>
              <a:ea typeface="Arial"/>
              <a:cs typeface="Arial"/>
            </a:endParaRPr>
          </a:p>
        </p:txBody>
      </p:sp>
      <p:sp>
        <p:nvSpPr>
          <p:cNvPr id="462" name="Hexagone 15"/>
          <p:cNvSpPr/>
          <p:nvPr/>
        </p:nvSpPr>
        <p:spPr>
          <a:xfrm>
            <a:off x="1981444" y="5014604"/>
            <a:ext cx="1080001" cy="93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3" name="Hexagone 20"/>
          <p:cNvSpPr/>
          <p:nvPr/>
        </p:nvSpPr>
        <p:spPr>
          <a:xfrm>
            <a:off x="3691933" y="2003887"/>
            <a:ext cx="1080001" cy="93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4" name="Hexagone 21"/>
          <p:cNvSpPr/>
          <p:nvPr/>
        </p:nvSpPr>
        <p:spPr>
          <a:xfrm>
            <a:off x="4550947" y="2514930"/>
            <a:ext cx="1080001" cy="93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5" name="Hexagone 24"/>
          <p:cNvSpPr/>
          <p:nvPr/>
        </p:nvSpPr>
        <p:spPr>
          <a:xfrm>
            <a:off x="4550947" y="1502904"/>
            <a:ext cx="1080001" cy="936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6" name="ZoneTexte 31"/>
          <p:cNvSpPr txBox="1"/>
          <p:nvPr/>
        </p:nvSpPr>
        <p:spPr>
          <a:xfrm>
            <a:off x="4621384" y="1802929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2 8</a:t>
            </a:r>
            <a:r>
              <a:rPr dirty="0" smtClean="0">
                <a:latin typeface="Arial"/>
                <a:ea typeface="Arial"/>
                <a:cs typeface="Arial"/>
              </a:rPr>
              <a:t>00 </a:t>
            </a:r>
            <a:r>
              <a:rPr dirty="0">
                <a:latin typeface="Arial"/>
                <a:ea typeface="Arial"/>
                <a:cs typeface="Arial"/>
              </a:rPr>
              <a:t>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>
                <a:latin typeface="Arial"/>
                <a:ea typeface="Arial"/>
                <a:cs typeface="Arial"/>
              </a:rPr>
              <a:t>d’achats</a:t>
            </a:r>
          </a:p>
        </p:txBody>
      </p:sp>
      <p:sp>
        <p:nvSpPr>
          <p:cNvPr id="467" name="Hexagone 7"/>
          <p:cNvSpPr/>
          <p:nvPr/>
        </p:nvSpPr>
        <p:spPr>
          <a:xfrm>
            <a:off x="1981443" y="3007459"/>
            <a:ext cx="1080001" cy="93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30000">
                <a:srgbClr val="C5E23D"/>
              </a:gs>
              <a:gs pos="85000">
                <a:srgbClr val="7FBC43"/>
              </a:gs>
            </a:gsLst>
            <a:lin ang="18900000"/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8" name="Hexagone 13"/>
          <p:cNvSpPr/>
          <p:nvPr/>
        </p:nvSpPr>
        <p:spPr>
          <a:xfrm>
            <a:off x="1121542" y="3510561"/>
            <a:ext cx="1080001" cy="93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69" name="Hexagone 14"/>
          <p:cNvSpPr/>
          <p:nvPr/>
        </p:nvSpPr>
        <p:spPr>
          <a:xfrm>
            <a:off x="1981443" y="4011031"/>
            <a:ext cx="1080001" cy="93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70" name="Hexagone 16"/>
          <p:cNvSpPr/>
          <p:nvPr/>
        </p:nvSpPr>
        <p:spPr>
          <a:xfrm>
            <a:off x="1121542" y="2514930"/>
            <a:ext cx="1080001" cy="93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71" name="Hexagone 17"/>
          <p:cNvSpPr/>
          <p:nvPr/>
        </p:nvSpPr>
        <p:spPr>
          <a:xfrm>
            <a:off x="2836287" y="2514930"/>
            <a:ext cx="1080001" cy="93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72" name="Hexagone 18"/>
          <p:cNvSpPr/>
          <p:nvPr/>
        </p:nvSpPr>
        <p:spPr>
          <a:xfrm>
            <a:off x="2836287" y="3510561"/>
            <a:ext cx="1080001" cy="93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73" name="Hexagone 19"/>
          <p:cNvSpPr/>
          <p:nvPr/>
        </p:nvSpPr>
        <p:spPr>
          <a:xfrm>
            <a:off x="1981443" y="2003887"/>
            <a:ext cx="1080001" cy="936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10" y="0"/>
                </a:lnTo>
                <a:lnTo>
                  <a:pt x="16290" y="0"/>
                </a:lnTo>
                <a:lnTo>
                  <a:pt x="21600" y="10800"/>
                </a:lnTo>
                <a:lnTo>
                  <a:pt x="16290" y="21600"/>
                </a:lnTo>
                <a:lnTo>
                  <a:pt x="5310" y="21600"/>
                </a:lnTo>
                <a:close/>
              </a:path>
            </a:pathLst>
          </a:custGeom>
          <a:gradFill>
            <a:gsLst>
              <a:gs pos="10000">
                <a:srgbClr val="61B271"/>
              </a:gs>
              <a:gs pos="47000">
                <a:srgbClr val="63C6E7"/>
              </a:gs>
              <a:gs pos="55000">
                <a:srgbClr val="63C6E7"/>
              </a:gs>
              <a:gs pos="93000">
                <a:srgbClr val="415DAA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74" name="ZoneTexte 40"/>
          <p:cNvSpPr txBox="1"/>
          <p:nvPr/>
        </p:nvSpPr>
        <p:spPr>
          <a:xfrm>
            <a:off x="2207284" y="3260829"/>
            <a:ext cx="609594" cy="429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1200" b="1">
                <a:solidFill>
                  <a:srgbClr val="FFFF00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VOUS</a:t>
            </a:r>
          </a:p>
          <a:p>
            <a:pPr>
              <a:lnSpc>
                <a:spcPct val="90000"/>
              </a:lnSpc>
              <a:defRPr sz="12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2 000 €</a:t>
            </a:r>
          </a:p>
        </p:txBody>
      </p:sp>
      <p:sp>
        <p:nvSpPr>
          <p:cNvPr id="475" name="ZoneTexte 31"/>
          <p:cNvSpPr txBox="1"/>
          <p:nvPr/>
        </p:nvSpPr>
        <p:spPr>
          <a:xfrm>
            <a:off x="4621384" y="2796874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1 000 €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>
                <a:latin typeface="Arial"/>
                <a:ea typeface="Arial"/>
                <a:cs typeface="Arial"/>
              </a:rPr>
              <a:t>d’achats</a:t>
            </a:r>
          </a:p>
        </p:txBody>
      </p:sp>
      <p:sp>
        <p:nvSpPr>
          <p:cNvPr id="476" name="ZoneTexte 31"/>
          <p:cNvSpPr txBox="1"/>
          <p:nvPr/>
        </p:nvSpPr>
        <p:spPr>
          <a:xfrm>
            <a:off x="3777944" y="2299902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1 500 €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>
                <a:latin typeface="Arial"/>
                <a:ea typeface="Arial"/>
                <a:cs typeface="Arial"/>
              </a:rPr>
              <a:t>d’achats</a:t>
            </a:r>
          </a:p>
        </p:txBody>
      </p:sp>
      <p:sp>
        <p:nvSpPr>
          <p:cNvPr id="477" name="ZoneTexte 31"/>
          <p:cNvSpPr txBox="1"/>
          <p:nvPr/>
        </p:nvSpPr>
        <p:spPr>
          <a:xfrm>
            <a:off x="2058092" y="5296548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2 000 €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>
                <a:latin typeface="Arial"/>
                <a:ea typeface="Arial"/>
                <a:cs typeface="Arial"/>
              </a:rPr>
              <a:t>d’achats</a:t>
            </a:r>
          </a:p>
        </p:txBody>
      </p:sp>
      <p:sp>
        <p:nvSpPr>
          <p:cNvPr id="478" name="ZoneTexte 31"/>
          <p:cNvSpPr txBox="1"/>
          <p:nvPr/>
        </p:nvSpPr>
        <p:spPr>
          <a:xfrm>
            <a:off x="1207554" y="2758077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1 </a:t>
            </a:r>
            <a:r>
              <a:rPr lang="fr-FR" dirty="0" smtClean="0">
                <a:latin typeface="Arial"/>
                <a:ea typeface="Arial"/>
                <a:cs typeface="Arial"/>
              </a:rPr>
              <a:t>8</a:t>
            </a:r>
            <a:r>
              <a:rPr dirty="0" smtClean="0">
                <a:latin typeface="Arial"/>
                <a:ea typeface="Arial"/>
                <a:cs typeface="Arial"/>
              </a:rPr>
              <a:t>00 </a:t>
            </a:r>
            <a:r>
              <a:rPr dirty="0">
                <a:latin typeface="Arial"/>
                <a:ea typeface="Arial"/>
                <a:cs typeface="Arial"/>
              </a:rPr>
              <a:t>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>
                <a:latin typeface="Arial"/>
                <a:ea typeface="Arial"/>
                <a:cs typeface="Arial"/>
              </a:rPr>
              <a:t>d’achats</a:t>
            </a:r>
          </a:p>
        </p:txBody>
      </p:sp>
      <p:sp>
        <p:nvSpPr>
          <p:cNvPr id="479" name="ZoneTexte 31"/>
          <p:cNvSpPr txBox="1"/>
          <p:nvPr/>
        </p:nvSpPr>
        <p:spPr>
          <a:xfrm>
            <a:off x="2902350" y="2765111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2 000 €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>
                <a:latin typeface="Arial"/>
                <a:ea typeface="Arial"/>
                <a:cs typeface="Arial"/>
              </a:rPr>
              <a:t>d’achats</a:t>
            </a:r>
          </a:p>
        </p:txBody>
      </p:sp>
      <p:sp>
        <p:nvSpPr>
          <p:cNvPr id="480" name="ZoneTexte 31"/>
          <p:cNvSpPr txBox="1"/>
          <p:nvPr/>
        </p:nvSpPr>
        <p:spPr>
          <a:xfrm>
            <a:off x="2902350" y="3759595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1 500 €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>
                <a:latin typeface="Arial"/>
                <a:ea typeface="Arial"/>
                <a:cs typeface="Arial"/>
              </a:rPr>
              <a:t>d’achats</a:t>
            </a:r>
          </a:p>
        </p:txBody>
      </p:sp>
      <p:sp>
        <p:nvSpPr>
          <p:cNvPr id="481" name="ZoneTexte 31"/>
          <p:cNvSpPr txBox="1"/>
          <p:nvPr/>
        </p:nvSpPr>
        <p:spPr>
          <a:xfrm>
            <a:off x="1207554" y="3792506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1 400 €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>
                <a:latin typeface="Arial"/>
                <a:ea typeface="Arial"/>
                <a:cs typeface="Arial"/>
              </a:rPr>
              <a:t>d’achats</a:t>
            </a:r>
          </a:p>
        </p:txBody>
      </p:sp>
      <p:sp>
        <p:nvSpPr>
          <p:cNvPr id="482" name="ZoneTexte 31"/>
          <p:cNvSpPr txBox="1"/>
          <p:nvPr/>
        </p:nvSpPr>
        <p:spPr>
          <a:xfrm>
            <a:off x="2058092" y="4297081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3 000 €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>
                <a:latin typeface="Arial"/>
                <a:ea typeface="Arial"/>
                <a:cs typeface="Arial"/>
              </a:rPr>
              <a:t>d’achats</a:t>
            </a:r>
          </a:p>
        </p:txBody>
      </p:sp>
      <p:sp>
        <p:nvSpPr>
          <p:cNvPr id="483" name="ZoneTexte 31"/>
          <p:cNvSpPr txBox="1"/>
          <p:nvPr/>
        </p:nvSpPr>
        <p:spPr>
          <a:xfrm>
            <a:off x="2049987" y="2285831"/>
            <a:ext cx="90797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1000" b="1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1 000 €</a:t>
            </a:r>
          </a:p>
          <a:p>
            <a:pPr>
              <a:lnSpc>
                <a:spcPct val="110000"/>
              </a:lnSpc>
              <a:defRPr sz="800" b="1">
                <a:solidFill>
                  <a:srgbClr val="FFFFFF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d’achats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488" name="ZoneTexte 8"/>
          <p:cNvSpPr txBox="1"/>
          <p:nvPr/>
        </p:nvSpPr>
        <p:spPr>
          <a:xfrm>
            <a:off x="-34330" y="476672"/>
            <a:ext cx="9212661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C</a:t>
            </a:r>
            <a:r>
              <a:rPr lang="fr-FR" dirty="0" smtClean="0">
                <a:latin typeface="Arial"/>
                <a:ea typeface="Arial"/>
                <a:cs typeface="Arial"/>
              </a:rPr>
              <a:t>réer un réseau</a:t>
            </a:r>
            <a:endParaRPr dirty="0">
              <a:latin typeface="Arial"/>
              <a:ea typeface="Arial"/>
              <a:cs typeface="Arial"/>
            </a:endParaRPr>
          </a:p>
          <a:p>
            <a:pPr>
              <a:lnSpc>
                <a:spcPct val="90000"/>
              </a:lnSpc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De conseillers indépendants</a:t>
            </a: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48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287874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24165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sp>
        <p:nvSpPr>
          <p:cNvPr id="30" name="ZoneTexte 23"/>
          <p:cNvSpPr txBox="1"/>
          <p:nvPr/>
        </p:nvSpPr>
        <p:spPr>
          <a:xfrm>
            <a:off x="3685795" y="5014604"/>
            <a:ext cx="4655089" cy="116749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2000"/>
            </a:pPr>
            <a:r>
              <a:rPr lang="fr-FR" sz="3200" dirty="0" smtClean="0">
                <a:latin typeface="Arial"/>
                <a:ea typeface="Arial"/>
                <a:cs typeface="Arial"/>
              </a:rPr>
              <a:t>300 Consommateurs fidélisés</a:t>
            </a:r>
            <a:endParaRPr sz="3200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2727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" grpId="0" animBg="1"/>
      <p:bldP spid="457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Hexagone 36"/>
          <p:cNvSpPr/>
          <p:nvPr/>
        </p:nvSpPr>
        <p:spPr>
          <a:xfrm>
            <a:off x="293890" y="1934796"/>
            <a:ext cx="2735436" cy="2354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60000">
                <a:srgbClr val="481B5B"/>
              </a:gs>
              <a:gs pos="100000">
                <a:srgbClr val="1E377B"/>
              </a:gs>
            </a:gsLst>
            <a:lin ang="189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57" name="ZoneTexte 22"/>
          <p:cNvSpPr txBox="1"/>
          <p:nvPr/>
        </p:nvSpPr>
        <p:spPr>
          <a:xfrm>
            <a:off x="629638" y="2598653"/>
            <a:ext cx="2064491" cy="115826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defRPr sz="3000" b="1">
                <a:solidFill>
                  <a:srgbClr val="AACB3A"/>
                </a:solidFill>
              </a:defRPr>
            </a:pPr>
            <a:r>
              <a:rPr lang="is-IS" sz="26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80 000 € </a:t>
            </a:r>
            <a:br>
              <a:rPr lang="is-IS" sz="26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</a:br>
            <a:r>
              <a:rPr lang="is-IS" sz="26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d’achats</a:t>
            </a:r>
          </a:p>
          <a:p>
            <a:pPr>
              <a:lnSpc>
                <a:spcPct val="80000"/>
              </a:lnSpc>
              <a:defRPr sz="3000" b="1">
                <a:solidFill>
                  <a:srgbClr val="AACB3A"/>
                </a:solidFill>
              </a:defRPr>
            </a:pPr>
            <a:r>
              <a:rPr lang="is-IS" sz="20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40 Conseillers</a:t>
            </a:r>
          </a:p>
          <a:p>
            <a:pPr>
              <a:lnSpc>
                <a:spcPct val="80000"/>
              </a:lnSpc>
              <a:defRPr sz="3000" b="1">
                <a:solidFill>
                  <a:srgbClr val="AACB3A"/>
                </a:solidFill>
              </a:defRPr>
            </a:pPr>
            <a:r>
              <a:rPr lang="is-IS" sz="14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1 200 Consommateurs</a:t>
            </a:r>
          </a:p>
        </p:txBody>
      </p:sp>
      <p:sp>
        <p:nvSpPr>
          <p:cNvPr id="458" name="ZoneTexte 23"/>
          <p:cNvSpPr txBox="1"/>
          <p:nvPr/>
        </p:nvSpPr>
        <p:spPr>
          <a:xfrm>
            <a:off x="2321289" y="4751915"/>
            <a:ext cx="4655089" cy="116749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2000"/>
            </a:pPr>
            <a:r>
              <a:rPr lang="fr-FR" sz="3200" dirty="0" smtClean="0">
                <a:latin typeface="Arial"/>
                <a:ea typeface="Arial"/>
                <a:cs typeface="Arial"/>
              </a:rPr>
              <a:t>G</a:t>
            </a:r>
            <a:r>
              <a:rPr sz="3200" dirty="0" smtClean="0">
                <a:latin typeface="Arial"/>
                <a:ea typeface="Arial"/>
                <a:cs typeface="Arial"/>
              </a:rPr>
              <a:t>ains proportionnels </a:t>
            </a:r>
          </a:p>
          <a:p>
            <a:pPr>
              <a:lnSpc>
                <a:spcPct val="110000"/>
              </a:lnSpc>
              <a:defRPr sz="2000"/>
            </a:pPr>
            <a:r>
              <a:rPr sz="3200" dirty="0" smtClean="0">
                <a:latin typeface="Arial"/>
                <a:ea typeface="Arial"/>
                <a:cs typeface="Arial"/>
              </a:rPr>
              <a:t>et </a:t>
            </a:r>
            <a:r>
              <a:rPr sz="3200" dirty="0">
                <a:latin typeface="Arial"/>
                <a:ea typeface="Arial"/>
                <a:cs typeface="Arial"/>
              </a:rPr>
              <a:t>non </a:t>
            </a:r>
            <a:r>
              <a:rPr sz="3200" dirty="0" smtClean="0">
                <a:latin typeface="Arial"/>
                <a:ea typeface="Arial"/>
                <a:cs typeface="Arial"/>
              </a:rPr>
              <a:t>plafonnés</a:t>
            </a:r>
            <a:endParaRPr sz="3200" dirty="0">
              <a:latin typeface="Arial"/>
              <a:ea typeface="Arial"/>
              <a:cs typeface="Arial"/>
            </a:endParaRPr>
          </a:p>
        </p:txBody>
      </p:sp>
      <p:sp>
        <p:nvSpPr>
          <p:cNvPr id="488" name="ZoneTexte 8"/>
          <p:cNvSpPr txBox="1"/>
          <p:nvPr/>
        </p:nvSpPr>
        <p:spPr>
          <a:xfrm>
            <a:off x="-34330" y="476672"/>
            <a:ext cx="9212661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A</a:t>
            </a:r>
            <a:r>
              <a:rPr lang="fr-FR" dirty="0" smtClean="0">
                <a:latin typeface="Arial"/>
                <a:ea typeface="Arial"/>
                <a:cs typeface="Arial"/>
              </a:rPr>
              <a:t>ider vos associés </a:t>
            </a:r>
            <a:endParaRPr dirty="0">
              <a:latin typeface="Arial"/>
              <a:ea typeface="Arial"/>
              <a:cs typeface="Arial"/>
            </a:endParaRPr>
          </a:p>
          <a:p>
            <a:pPr>
              <a:lnSpc>
                <a:spcPct val="90000"/>
              </a:lnSpc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À augmenter leurs revenus</a:t>
            </a: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48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287874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26340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sp>
        <p:nvSpPr>
          <p:cNvPr id="31" name="Hexagone 36"/>
          <p:cNvSpPr/>
          <p:nvPr/>
        </p:nvSpPr>
        <p:spPr>
          <a:xfrm>
            <a:off x="3191436" y="1934796"/>
            <a:ext cx="2735436" cy="2354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60000">
                <a:srgbClr val="481B5B"/>
              </a:gs>
              <a:gs pos="100000">
                <a:srgbClr val="1E377B"/>
              </a:gs>
            </a:gsLst>
            <a:lin ang="189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2" name="ZoneTexte 22"/>
          <p:cNvSpPr txBox="1"/>
          <p:nvPr/>
        </p:nvSpPr>
        <p:spPr>
          <a:xfrm>
            <a:off x="3527184" y="2598653"/>
            <a:ext cx="2064491" cy="109055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defRPr sz="3000" b="1">
                <a:solidFill>
                  <a:srgbClr val="AACB3A"/>
                </a:solidFill>
              </a:defRPr>
            </a:pPr>
            <a:r>
              <a:rPr lang="is-IS" sz="28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</a:t>
            </a:r>
            <a:r>
              <a:rPr lang="is-IS" sz="26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+ de 5 000 € </a:t>
            </a:r>
            <a:br>
              <a:rPr lang="is-IS" sz="26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</a:br>
            <a:r>
              <a:rPr lang="is-IS" sz="26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de revenus mensuels</a:t>
            </a:r>
          </a:p>
        </p:txBody>
      </p:sp>
      <p:sp>
        <p:nvSpPr>
          <p:cNvPr id="33" name="Hexagone 36"/>
          <p:cNvSpPr/>
          <p:nvPr/>
        </p:nvSpPr>
        <p:spPr>
          <a:xfrm>
            <a:off x="6100478" y="1934796"/>
            <a:ext cx="2735436" cy="2354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60000">
                <a:srgbClr val="481B5B"/>
              </a:gs>
              <a:gs pos="100000">
                <a:srgbClr val="1E377B"/>
              </a:gs>
            </a:gsLst>
            <a:lin ang="189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4" name="ZoneTexte 22"/>
          <p:cNvSpPr txBox="1"/>
          <p:nvPr/>
        </p:nvSpPr>
        <p:spPr>
          <a:xfrm>
            <a:off x="6329750" y="2598653"/>
            <a:ext cx="2277444" cy="74584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defRPr sz="3000" b="1">
                <a:solidFill>
                  <a:srgbClr val="AACB3A"/>
                </a:solidFill>
              </a:defRPr>
            </a:pPr>
            <a:r>
              <a:rPr lang="is-IS" sz="26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+ de 40 000 € </a:t>
            </a:r>
            <a:br>
              <a:rPr lang="is-IS" sz="26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</a:br>
            <a:r>
              <a:rPr lang="is-IS" sz="2600" dirty="0" smtClean="0">
                <a:solidFill>
                  <a:srgbClr val="FFFFFF"/>
                </a:solidFill>
                <a:latin typeface="Arial"/>
                <a:ea typeface="Arial"/>
                <a:cs typeface="Arial"/>
              </a:rPr>
              <a:t>redistribués</a:t>
            </a:r>
          </a:p>
        </p:txBody>
      </p:sp>
    </p:spTree>
    <p:extLst>
      <p:ext uri="{BB962C8B-B14F-4D97-AF65-F5344CB8AC3E}">
        <p14:creationId xmlns:p14="http://schemas.microsoft.com/office/powerpoint/2010/main" val="16206568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Hexagone 11"/>
          <p:cNvSpPr/>
          <p:nvPr/>
        </p:nvSpPr>
        <p:spPr>
          <a:xfrm>
            <a:off x="382228" y="2329542"/>
            <a:ext cx="2698545" cy="235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 flip="none" rotWithShape="1">
            <a:gsLst>
              <a:gs pos="0">
                <a:srgbClr val="E7563C"/>
              </a:gs>
              <a:gs pos="54000">
                <a:srgbClr val="E7E53C"/>
              </a:gs>
              <a:gs pos="100000">
                <a:srgbClr val="5F9232"/>
              </a:gs>
            </a:gsLst>
            <a:lin ang="0" scaled="1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93" name="Hexagone 12"/>
          <p:cNvSpPr/>
          <p:nvPr/>
        </p:nvSpPr>
        <p:spPr>
          <a:xfrm>
            <a:off x="3213100" y="2329542"/>
            <a:ext cx="2698545" cy="235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>
            <a:gsLst>
              <a:gs pos="45000">
                <a:srgbClr val="E7E53C"/>
              </a:gs>
              <a:gs pos="75000">
                <a:srgbClr val="5F9232"/>
              </a:gs>
              <a:gs pos="100000">
                <a:srgbClr val="4FB4D6"/>
              </a:gs>
            </a:gsLst>
            <a:path>
              <a:fillToRect l="-135157" t="38778" r="235157" b="612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94" name="Hexagone 13"/>
          <p:cNvSpPr/>
          <p:nvPr/>
        </p:nvSpPr>
        <p:spPr>
          <a:xfrm>
            <a:off x="6010112" y="2329542"/>
            <a:ext cx="2698545" cy="235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>
            <a:gsLst>
              <a:gs pos="71233">
                <a:srgbClr val="4FB4D6"/>
              </a:gs>
              <a:gs pos="84425">
                <a:srgbClr val="3168A1"/>
              </a:gs>
              <a:gs pos="100000">
                <a:srgbClr val="582C6C"/>
              </a:gs>
            </a:gsLst>
            <a:path>
              <a:fillToRect l="-151521" t="41754" r="251521" b="58245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95" name="ZoneTexte 19"/>
          <p:cNvSpPr txBox="1"/>
          <p:nvPr/>
        </p:nvSpPr>
        <p:spPr>
          <a:xfrm>
            <a:off x="650711" y="3216006"/>
            <a:ext cx="2134220" cy="55399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FORMATION</a:t>
            </a:r>
          </a:p>
        </p:txBody>
      </p:sp>
      <p:sp>
        <p:nvSpPr>
          <p:cNvPr id="496" name="ZoneTexte 20"/>
          <p:cNvSpPr txBox="1"/>
          <p:nvPr/>
        </p:nvSpPr>
        <p:spPr>
          <a:xfrm>
            <a:off x="3213100" y="3261361"/>
            <a:ext cx="2724443" cy="47705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30000"/>
              </a:lnSpc>
              <a:defRPr sz="2000" spc="-15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ACCOMPAGNEMENT</a:t>
            </a:r>
          </a:p>
        </p:txBody>
      </p:sp>
      <p:sp>
        <p:nvSpPr>
          <p:cNvPr id="497" name="ZoneTexte 21"/>
          <p:cNvSpPr txBox="1"/>
          <p:nvPr/>
        </p:nvSpPr>
        <p:spPr>
          <a:xfrm>
            <a:off x="6010112" y="3003009"/>
            <a:ext cx="2718418" cy="103412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VOYAGES SÉMINAIRES</a:t>
            </a:r>
          </a:p>
        </p:txBody>
      </p:sp>
      <p:sp>
        <p:nvSpPr>
          <p:cNvPr id="498" name="ZoneTexte 8"/>
          <p:cNvSpPr txBox="1"/>
          <p:nvPr/>
        </p:nvSpPr>
        <p:spPr>
          <a:xfrm>
            <a:off x="-34330" y="476672"/>
            <a:ext cx="921266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P</a:t>
            </a:r>
            <a:r>
              <a:rPr dirty="0">
                <a:latin typeface="Arial"/>
                <a:ea typeface="Arial"/>
                <a:cs typeface="Arial"/>
              </a:rPr>
              <a:t>artage d’expérience</a:t>
            </a:r>
          </a:p>
        </p:txBody>
      </p:sp>
      <p:pic>
        <p:nvPicPr>
          <p:cNvPr id="499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10556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1062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" grpId="0" animBg="1"/>
      <p:bldP spid="493" grpId="0" animBg="1"/>
      <p:bldP spid="494" grpId="0" animBg="1"/>
      <p:bldP spid="495" grpId="0" animBg="1"/>
      <p:bldP spid="496" grpId="0" animBg="1"/>
      <p:bldP spid="49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Image 2" descr="Imag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8958" y="1485916"/>
            <a:ext cx="2822728" cy="4000976"/>
          </a:xfrm>
          <a:prstGeom prst="rect">
            <a:avLst/>
          </a:prstGeom>
          <a:ln w="12700">
            <a:miter lim="400000"/>
          </a:ln>
          <a:effectLst>
            <a:outerShdw blurRad="63500" rotWithShape="0">
              <a:srgbClr val="000000">
                <a:alpha val="40000"/>
              </a:srgbClr>
            </a:outerShdw>
          </a:effectLst>
        </p:spPr>
      </p:pic>
      <p:sp>
        <p:nvSpPr>
          <p:cNvPr id="431" name="ZoneTexte 8"/>
          <p:cNvSpPr txBox="1"/>
          <p:nvPr/>
        </p:nvSpPr>
        <p:spPr>
          <a:xfrm>
            <a:off x="-34330" y="476672"/>
            <a:ext cx="921266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r</a:t>
            </a:r>
            <a:r>
              <a:rPr dirty="0">
                <a:latin typeface="Arial"/>
                <a:ea typeface="Arial"/>
                <a:cs typeface="Arial"/>
              </a:rPr>
              <a:t>eportage</a:t>
            </a:r>
          </a:p>
        </p:txBody>
      </p:sp>
      <p:pic>
        <p:nvPicPr>
          <p:cNvPr id="432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377106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sp>
        <p:nvSpPr>
          <p:cNvPr id="8" name="ZoneTexte 23"/>
          <p:cNvSpPr txBox="1"/>
          <p:nvPr/>
        </p:nvSpPr>
        <p:spPr>
          <a:xfrm>
            <a:off x="309024" y="1355321"/>
            <a:ext cx="6591438" cy="4833631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Isabelle DEBRE : Vice-Présidente du Sénat</a:t>
            </a:r>
          </a:p>
          <a:p>
            <a:pPr algn="l">
              <a:lnSpc>
                <a:spcPct val="90000"/>
              </a:lnSpc>
              <a:defRPr sz="2000"/>
            </a:pPr>
            <a:endParaRPr lang="fr-FR" sz="1800" dirty="0">
              <a:latin typeface="Arial"/>
              <a:ea typeface="Arial"/>
              <a:cs typeface="Arial"/>
            </a:endParaRPr>
          </a:p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Frank TAPIRO </a:t>
            </a:r>
            <a:r>
              <a:rPr lang="fr-FR" sz="1800" dirty="0">
                <a:latin typeface="Arial"/>
                <a:ea typeface="Arial"/>
                <a:cs typeface="Arial"/>
              </a:rPr>
              <a:t>: </a:t>
            </a:r>
            <a:r>
              <a:rPr lang="fr-FR" sz="1800" dirty="0" smtClean="0">
                <a:latin typeface="Arial"/>
                <a:ea typeface="Arial"/>
                <a:cs typeface="Arial"/>
              </a:rPr>
              <a:t>Publicitaire</a:t>
            </a:r>
          </a:p>
          <a:p>
            <a:pPr algn="l">
              <a:lnSpc>
                <a:spcPct val="90000"/>
              </a:lnSpc>
              <a:defRPr sz="2000"/>
            </a:pPr>
            <a:endParaRPr lang="fr-FR" sz="1800" dirty="0">
              <a:latin typeface="Arial"/>
              <a:ea typeface="Arial"/>
              <a:cs typeface="Arial"/>
            </a:endParaRPr>
          </a:p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Stéphane HUGON : Sociologue</a:t>
            </a:r>
          </a:p>
          <a:p>
            <a:pPr algn="l">
              <a:lnSpc>
                <a:spcPct val="90000"/>
              </a:lnSpc>
              <a:defRPr sz="2000"/>
            </a:pPr>
            <a:endParaRPr lang="fr-FR" sz="1800" dirty="0">
              <a:latin typeface="Arial"/>
              <a:ea typeface="Arial"/>
              <a:cs typeface="Arial"/>
            </a:endParaRPr>
          </a:p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Ophélie DEVARS : Conseiller financier</a:t>
            </a:r>
          </a:p>
          <a:p>
            <a:pPr algn="l">
              <a:lnSpc>
                <a:spcPct val="90000"/>
              </a:lnSpc>
              <a:defRPr sz="2000"/>
            </a:pPr>
            <a:endParaRPr lang="fr-FR" sz="1800" dirty="0">
              <a:latin typeface="Arial"/>
              <a:ea typeface="Arial"/>
              <a:cs typeface="Arial"/>
            </a:endParaRPr>
          </a:p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Joël LEMBERT : Agriculteur</a:t>
            </a:r>
          </a:p>
          <a:p>
            <a:pPr algn="l">
              <a:lnSpc>
                <a:spcPct val="90000"/>
              </a:lnSpc>
              <a:defRPr sz="2000"/>
            </a:pPr>
            <a:endParaRPr lang="fr-FR" sz="1800" dirty="0">
              <a:latin typeface="Arial"/>
              <a:ea typeface="Arial"/>
              <a:cs typeface="Arial"/>
            </a:endParaRPr>
          </a:p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Eric et </a:t>
            </a:r>
            <a:r>
              <a:rPr lang="fr-FR" sz="1800" dirty="0" err="1" smtClean="0">
                <a:latin typeface="Arial"/>
                <a:ea typeface="Arial"/>
                <a:cs typeface="Arial"/>
              </a:rPr>
              <a:t>Laurinda</a:t>
            </a:r>
            <a:r>
              <a:rPr lang="fr-FR" sz="1800" dirty="0" smtClean="0">
                <a:latin typeface="Arial"/>
                <a:ea typeface="Arial"/>
                <a:cs typeface="Arial"/>
              </a:rPr>
              <a:t> MARY : Artisans cuir</a:t>
            </a:r>
          </a:p>
          <a:p>
            <a:pPr algn="l">
              <a:lnSpc>
                <a:spcPct val="90000"/>
              </a:lnSpc>
              <a:defRPr sz="2000"/>
            </a:pPr>
            <a:endParaRPr lang="fr-FR" sz="1800" dirty="0">
              <a:latin typeface="Arial"/>
              <a:ea typeface="Arial"/>
              <a:cs typeface="Arial"/>
            </a:endParaRPr>
          </a:p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Romain MAGRON : Professeur des écoles</a:t>
            </a:r>
          </a:p>
          <a:p>
            <a:pPr algn="l">
              <a:lnSpc>
                <a:spcPct val="90000"/>
              </a:lnSpc>
              <a:defRPr sz="2000"/>
            </a:pPr>
            <a:endParaRPr lang="fr-FR" sz="1800" dirty="0">
              <a:latin typeface="Arial"/>
              <a:ea typeface="Arial"/>
              <a:cs typeface="Arial"/>
            </a:endParaRPr>
          </a:p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Alain PUGNET : Cardiologue</a:t>
            </a:r>
          </a:p>
          <a:p>
            <a:pPr algn="l">
              <a:lnSpc>
                <a:spcPct val="90000"/>
              </a:lnSpc>
              <a:defRPr sz="2000"/>
            </a:pPr>
            <a:endParaRPr lang="fr-FR" sz="1800" dirty="0" smtClean="0">
              <a:latin typeface="Arial"/>
              <a:ea typeface="Arial"/>
              <a:cs typeface="Arial"/>
            </a:endParaRPr>
          </a:p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Steve PECHET : Commercial</a:t>
            </a:r>
          </a:p>
          <a:p>
            <a:pPr algn="l">
              <a:lnSpc>
                <a:spcPct val="90000"/>
              </a:lnSpc>
              <a:defRPr sz="2000"/>
            </a:pPr>
            <a:endParaRPr lang="fr-FR" sz="1800" dirty="0" smtClean="0">
              <a:latin typeface="Arial"/>
              <a:ea typeface="Arial"/>
              <a:cs typeface="Arial"/>
            </a:endParaRPr>
          </a:p>
          <a:p>
            <a:pPr algn="l">
              <a:lnSpc>
                <a:spcPct val="90000"/>
              </a:lnSpc>
              <a:defRPr sz="2000"/>
            </a:pPr>
            <a:r>
              <a:rPr lang="fr-FR" sz="1800" dirty="0" smtClean="0">
                <a:latin typeface="Arial"/>
                <a:ea typeface="Arial"/>
                <a:cs typeface="Arial"/>
              </a:rPr>
              <a:t>Virginie LANGE : Sage-femme</a:t>
            </a:r>
            <a:endParaRPr sz="18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ZoneTexte 8"/>
          <p:cNvSpPr txBox="1"/>
          <p:nvPr/>
        </p:nvSpPr>
        <p:spPr>
          <a:xfrm>
            <a:off x="-34330" y="476672"/>
            <a:ext cx="921266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r</a:t>
            </a:r>
            <a:r>
              <a:rPr dirty="0">
                <a:latin typeface="Arial"/>
                <a:ea typeface="Arial"/>
                <a:cs typeface="Arial"/>
              </a:rPr>
              <a:t>eportage</a:t>
            </a:r>
          </a:p>
        </p:txBody>
      </p:sp>
      <p:pic>
        <p:nvPicPr>
          <p:cNvPr id="437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77106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pic>
        <p:nvPicPr>
          <p:cNvPr id="3" name="AKEO_CORPORATE_DEF_V2_ULTRALIGH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577" y="1287175"/>
            <a:ext cx="8128001" cy="467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ZoneTexte 8"/>
          <p:cNvSpPr txBox="1"/>
          <p:nvPr/>
        </p:nvSpPr>
        <p:spPr>
          <a:xfrm>
            <a:off x="-34330" y="339632"/>
            <a:ext cx="921266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40000"/>
              </a:lnSpc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L</a:t>
            </a:r>
            <a:r>
              <a:rPr dirty="0">
                <a:latin typeface="Arial"/>
                <a:ea typeface="Arial"/>
                <a:cs typeface="Arial"/>
              </a:rPr>
              <a:t>a boutique akeo</a:t>
            </a:r>
          </a:p>
        </p:txBody>
      </p:sp>
      <p:pic>
        <p:nvPicPr>
          <p:cNvPr id="284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020573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grpSp>
        <p:nvGrpSpPr>
          <p:cNvPr id="14" name="Grouper 13"/>
          <p:cNvGrpSpPr/>
          <p:nvPr/>
        </p:nvGrpSpPr>
        <p:grpSpPr>
          <a:xfrm>
            <a:off x="4796341" y="1420276"/>
            <a:ext cx="640620" cy="935798"/>
            <a:chOff x="4796341" y="1420276"/>
            <a:chExt cx="640620" cy="935798"/>
          </a:xfrm>
        </p:grpSpPr>
        <p:sp>
          <p:nvSpPr>
            <p:cNvPr id="299" name="ZoneTexte 8"/>
            <p:cNvSpPr txBox="1"/>
            <p:nvPr/>
          </p:nvSpPr>
          <p:spPr>
            <a:xfrm>
              <a:off x="4796341" y="2062660"/>
              <a:ext cx="640620" cy="2934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lnSpc>
                  <a:spcPct val="80000"/>
                </a:lnSpc>
                <a:defRPr sz="80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Minceur</a:t>
              </a:r>
            </a:p>
            <a:p>
              <a:pPr>
                <a:lnSpc>
                  <a:spcPct val="80000"/>
                </a:lnSpc>
                <a:defRPr sz="80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et forme</a:t>
              </a:r>
            </a:p>
          </p:txBody>
        </p:sp>
        <p:pic>
          <p:nvPicPr>
            <p:cNvPr id="8" name="Image 7" descr="icone-2_03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0881" y="1420276"/>
              <a:ext cx="563777" cy="803322"/>
            </a:xfrm>
            <a:prstGeom prst="rect">
              <a:avLst/>
            </a:prstGeom>
          </p:spPr>
        </p:pic>
      </p:grpSp>
      <p:sp>
        <p:nvSpPr>
          <p:cNvPr id="11" name="Hexagone 11"/>
          <p:cNvSpPr/>
          <p:nvPr/>
        </p:nvSpPr>
        <p:spPr>
          <a:xfrm>
            <a:off x="382228" y="2426890"/>
            <a:ext cx="2698545" cy="235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 flip="none" rotWithShape="1">
            <a:gsLst>
              <a:gs pos="0">
                <a:srgbClr val="E7563C"/>
              </a:gs>
              <a:gs pos="54000">
                <a:srgbClr val="E7E53C"/>
              </a:gs>
              <a:gs pos="100000">
                <a:srgbClr val="5F9232"/>
              </a:gs>
            </a:gsLst>
            <a:lin ang="0" scaled="1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2" name="Hexagone 12"/>
          <p:cNvSpPr/>
          <p:nvPr/>
        </p:nvSpPr>
        <p:spPr>
          <a:xfrm>
            <a:off x="3213100" y="2426890"/>
            <a:ext cx="2698545" cy="235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>
            <a:gsLst>
              <a:gs pos="45000">
                <a:srgbClr val="E7E53C"/>
              </a:gs>
              <a:gs pos="75000">
                <a:srgbClr val="5F9232"/>
              </a:gs>
              <a:gs pos="100000">
                <a:srgbClr val="4FB4D6"/>
              </a:gs>
            </a:gsLst>
            <a:path>
              <a:fillToRect l="-135157" t="38778" r="235157" b="612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3" name="Hexagone 13"/>
          <p:cNvSpPr/>
          <p:nvPr/>
        </p:nvSpPr>
        <p:spPr>
          <a:xfrm>
            <a:off x="6010112" y="2426890"/>
            <a:ext cx="2698545" cy="235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>
            <a:gsLst>
              <a:gs pos="71233">
                <a:srgbClr val="4FB4D6"/>
              </a:gs>
              <a:gs pos="84425">
                <a:srgbClr val="3168A1"/>
              </a:gs>
              <a:gs pos="100000">
                <a:srgbClr val="582C6C"/>
              </a:gs>
            </a:gsLst>
            <a:path>
              <a:fillToRect l="-151521" t="41754" r="251521" b="58245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0" name="ZoneTexte 19"/>
          <p:cNvSpPr txBox="1"/>
          <p:nvPr/>
        </p:nvSpPr>
        <p:spPr>
          <a:xfrm>
            <a:off x="710159" y="3075891"/>
            <a:ext cx="2134220" cy="128650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>
              <a:lnSpc>
                <a:spcPct val="80000"/>
              </a:lnSpc>
            </a:pPr>
            <a:r>
              <a:rPr lang="fr-FR" sz="4800" dirty="0" smtClean="0">
                <a:latin typeface="Arial"/>
                <a:ea typeface="Arial"/>
                <a:cs typeface="Arial"/>
              </a:rPr>
              <a:t>100 </a:t>
            </a:r>
            <a:br>
              <a:rPr lang="fr-FR" sz="4800" dirty="0" smtClean="0">
                <a:latin typeface="Arial"/>
                <a:ea typeface="Arial"/>
                <a:cs typeface="Arial"/>
              </a:rPr>
            </a:br>
            <a:r>
              <a:rPr lang="fr-FR" dirty="0" smtClean="0">
                <a:latin typeface="Arial"/>
                <a:ea typeface="Arial"/>
                <a:cs typeface="Arial"/>
              </a:rPr>
              <a:t>marques exclusives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501175" y="3075891"/>
            <a:ext cx="2134220" cy="9910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>
              <a:lnSpc>
                <a:spcPct val="80000"/>
              </a:lnSpc>
            </a:pPr>
            <a:r>
              <a:rPr lang="fr-FR" sz="4800" dirty="0" smtClean="0">
                <a:latin typeface="Arial"/>
                <a:ea typeface="Arial"/>
                <a:cs typeface="Arial"/>
              </a:rPr>
              <a:t>2 500 </a:t>
            </a:r>
            <a:br>
              <a:rPr lang="fr-FR" sz="4800" dirty="0" smtClean="0">
                <a:latin typeface="Arial"/>
                <a:ea typeface="Arial"/>
                <a:cs typeface="Arial"/>
              </a:rPr>
            </a:br>
            <a:r>
              <a:rPr lang="fr-FR" dirty="0" smtClean="0">
                <a:latin typeface="Arial"/>
                <a:ea typeface="Arial"/>
                <a:cs typeface="Arial"/>
              </a:rPr>
              <a:t>produits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5015" y="3075891"/>
            <a:ext cx="2134220" cy="89665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>
              <a:lnSpc>
                <a:spcPct val="80000"/>
              </a:lnSpc>
            </a:pPr>
            <a:r>
              <a:rPr lang="fr-FR" sz="3200" dirty="0" smtClean="0">
                <a:latin typeface="Arial"/>
                <a:ea typeface="Arial"/>
                <a:cs typeface="Arial"/>
              </a:rPr>
              <a:t>Qualité/</a:t>
            </a:r>
            <a:br>
              <a:rPr lang="fr-FR" sz="3200" dirty="0" smtClean="0">
                <a:latin typeface="Arial"/>
                <a:ea typeface="Arial"/>
                <a:cs typeface="Arial"/>
              </a:rPr>
            </a:br>
            <a:r>
              <a:rPr lang="fr-FR" sz="3200" dirty="0" smtClean="0">
                <a:latin typeface="Arial"/>
                <a:ea typeface="Arial"/>
                <a:cs typeface="Arial"/>
              </a:rPr>
              <a:t>prix</a:t>
            </a:r>
            <a:endParaRPr sz="3200" dirty="0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05962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mme_gamme-colorade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81" cy="69206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mme_Ansimara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7" y="0"/>
            <a:ext cx="9219381" cy="69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125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exagone 15"/>
          <p:cNvSpPr/>
          <p:nvPr/>
        </p:nvSpPr>
        <p:spPr>
          <a:xfrm>
            <a:off x="3060525" y="2655906"/>
            <a:ext cx="3000848" cy="2560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29" y="0"/>
                </a:lnTo>
                <a:lnTo>
                  <a:pt x="16371" y="0"/>
                </a:lnTo>
                <a:lnTo>
                  <a:pt x="21600" y="10800"/>
                </a:lnTo>
                <a:lnTo>
                  <a:pt x="16371" y="21600"/>
                </a:lnTo>
                <a:lnTo>
                  <a:pt x="5229" y="21600"/>
                </a:lnTo>
                <a:close/>
              </a:path>
            </a:pathLst>
          </a:custGeom>
          <a:gradFill>
            <a:gsLst>
              <a:gs pos="0">
                <a:srgbClr val="E9952D"/>
              </a:gs>
              <a:gs pos="100000">
                <a:srgbClr val="E7E53C"/>
              </a:gs>
            </a:gsLst>
            <a:lin ang="744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29" name="ZoneTexte 8"/>
          <p:cNvSpPr txBox="1"/>
          <p:nvPr/>
        </p:nvSpPr>
        <p:spPr>
          <a:xfrm>
            <a:off x="2182283" y="476672"/>
            <a:ext cx="477943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U</a:t>
            </a:r>
            <a:r>
              <a:rPr dirty="0">
                <a:latin typeface="Arial"/>
                <a:ea typeface="Arial"/>
                <a:cs typeface="Arial"/>
              </a:rPr>
              <a:t>ne centrale d’achat</a:t>
            </a:r>
          </a:p>
        </p:txBody>
      </p:sp>
      <p:sp>
        <p:nvSpPr>
          <p:cNvPr id="230" name="ZoneTexte 8"/>
          <p:cNvSpPr txBox="1"/>
          <p:nvPr/>
        </p:nvSpPr>
        <p:spPr>
          <a:xfrm>
            <a:off x="3422770" y="849205"/>
            <a:ext cx="2298460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P</a:t>
            </a:r>
            <a:r>
              <a:rPr dirty="0">
                <a:latin typeface="Arial"/>
                <a:ea typeface="Arial"/>
                <a:cs typeface="Arial"/>
              </a:rPr>
              <a:t>artagée</a:t>
            </a:r>
          </a:p>
        </p:txBody>
      </p:sp>
      <p:pic>
        <p:nvPicPr>
          <p:cNvPr id="231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335704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88873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ZoneTexte 12"/>
          <p:cNvSpPr txBox="1"/>
          <p:nvPr/>
        </p:nvSpPr>
        <p:spPr>
          <a:xfrm>
            <a:off x="3415449" y="3534390"/>
            <a:ext cx="2316277" cy="861774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AKEO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pic>
        <p:nvPicPr>
          <p:cNvPr id="15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8929" y="4772573"/>
            <a:ext cx="770758" cy="20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 7" descr="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82" y="4433537"/>
            <a:ext cx="2872232" cy="1083337"/>
          </a:xfrm>
          <a:prstGeom prst="rect">
            <a:avLst/>
          </a:prstGeom>
        </p:spPr>
      </p:pic>
      <p:pic>
        <p:nvPicPr>
          <p:cNvPr id="12" name="Image 11" descr="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39" y="1599393"/>
            <a:ext cx="1652995" cy="898084"/>
          </a:xfrm>
          <a:prstGeom prst="rect">
            <a:avLst/>
          </a:prstGeom>
        </p:spPr>
      </p:pic>
      <p:pic>
        <p:nvPicPr>
          <p:cNvPr id="13" name="Image 12" descr="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02" y="3458721"/>
            <a:ext cx="1444752" cy="701040"/>
          </a:xfrm>
          <a:prstGeom prst="rect">
            <a:avLst/>
          </a:prstGeom>
        </p:spPr>
      </p:pic>
      <p:pic>
        <p:nvPicPr>
          <p:cNvPr id="14" name="Image 13" descr="5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71" y="4433537"/>
            <a:ext cx="1792224" cy="816864"/>
          </a:xfrm>
          <a:prstGeom prst="rect">
            <a:avLst/>
          </a:prstGeom>
        </p:spPr>
      </p:pic>
      <p:pic>
        <p:nvPicPr>
          <p:cNvPr id="16" name="Image 15" descr="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30" y="2655906"/>
            <a:ext cx="2261616" cy="603504"/>
          </a:xfrm>
          <a:prstGeom prst="rect">
            <a:avLst/>
          </a:prstGeom>
        </p:spPr>
      </p:pic>
      <p:pic>
        <p:nvPicPr>
          <p:cNvPr id="19" name="Image 18" descr="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25" y="1656229"/>
            <a:ext cx="2061713" cy="746710"/>
          </a:xfrm>
          <a:prstGeom prst="rect">
            <a:avLst/>
          </a:prstGeom>
        </p:spPr>
      </p:pic>
      <p:pic>
        <p:nvPicPr>
          <p:cNvPr id="20" name="Image 19" descr="2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0" y="3494985"/>
            <a:ext cx="2263535" cy="664776"/>
          </a:xfrm>
          <a:prstGeom prst="rect">
            <a:avLst/>
          </a:prstGeom>
        </p:spPr>
      </p:pic>
      <p:pic>
        <p:nvPicPr>
          <p:cNvPr id="3" name="Image 2" descr="flag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70" y="5488647"/>
            <a:ext cx="3456432" cy="484632"/>
          </a:xfrm>
          <a:prstGeom prst="rect">
            <a:avLst/>
          </a:prstGeom>
        </p:spPr>
      </p:pic>
      <p:pic>
        <p:nvPicPr>
          <p:cNvPr id="2" name="Image 1" descr="1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8" y="2528119"/>
            <a:ext cx="2540017" cy="73129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mme_LB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10244" cy="691382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mme_LBCAPS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" y="0"/>
            <a:ext cx="9202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4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mme_ISO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mme_FV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81" cy="69206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mme_FV-infra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gamme_AI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mme_maquillage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25641" cy="692538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mme_ALOE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81" cy="692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44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mme_Difference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381" cy="692068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amme_bijoux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335704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27185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ZoneTexte 8"/>
          <p:cNvSpPr txBox="1"/>
          <p:nvPr/>
        </p:nvSpPr>
        <p:spPr>
          <a:xfrm>
            <a:off x="1164363" y="476672"/>
            <a:ext cx="7118270" cy="477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A</a:t>
            </a:r>
            <a:r>
              <a:rPr lang="fr-FR" dirty="0" smtClean="0">
                <a:latin typeface="Arial"/>
                <a:ea typeface="Arial"/>
                <a:cs typeface="Arial"/>
              </a:rPr>
              <a:t>UGMENTER SON POUVOIR d’ACHATS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275" name="ZoneTexte 8"/>
          <p:cNvSpPr txBox="1"/>
          <p:nvPr/>
        </p:nvSpPr>
        <p:spPr>
          <a:xfrm>
            <a:off x="1283542" y="849205"/>
            <a:ext cx="683938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O</a:t>
            </a:r>
            <a:r>
              <a:rPr lang="fr-FR" dirty="0" smtClean="0">
                <a:solidFill>
                  <a:srgbClr val="535353"/>
                </a:solidFill>
                <a:latin typeface="Arial"/>
                <a:ea typeface="Arial"/>
                <a:cs typeface="Arial"/>
              </a:rPr>
              <a:t>u SES REVENUS</a:t>
            </a:r>
            <a:endParaRPr dirty="0">
              <a:latin typeface="Arial"/>
              <a:ea typeface="Arial"/>
              <a:cs typeface="Arial"/>
            </a:endParaRPr>
          </a:p>
        </p:txBody>
      </p:sp>
      <p:grpSp>
        <p:nvGrpSpPr>
          <p:cNvPr id="278" name="Groupe 3"/>
          <p:cNvGrpSpPr/>
          <p:nvPr/>
        </p:nvGrpSpPr>
        <p:grpSpPr>
          <a:xfrm>
            <a:off x="440652" y="2218762"/>
            <a:ext cx="3913322" cy="3410176"/>
            <a:chOff x="0" y="1"/>
            <a:chExt cx="3913320" cy="3410175"/>
          </a:xfrm>
        </p:grpSpPr>
        <p:sp>
          <p:nvSpPr>
            <p:cNvPr id="276" name="Hexagone 13"/>
            <p:cNvSpPr/>
            <p:nvPr/>
          </p:nvSpPr>
          <p:spPr>
            <a:xfrm>
              <a:off x="-1" y="1"/>
              <a:ext cx="3913321" cy="341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339" y="0"/>
                  </a:lnTo>
                  <a:lnTo>
                    <a:pt x="16261" y="0"/>
                  </a:lnTo>
                  <a:lnTo>
                    <a:pt x="21600" y="10800"/>
                  </a:lnTo>
                  <a:lnTo>
                    <a:pt x="16261" y="21600"/>
                  </a:lnTo>
                  <a:lnTo>
                    <a:pt x="5339" y="216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4B83BF"/>
                </a:gs>
                <a:gs pos="43000">
                  <a:srgbClr val="6FCCDA"/>
                </a:gs>
                <a:gs pos="58000">
                  <a:srgbClr val="6BB870"/>
                </a:gs>
                <a:gs pos="100000">
                  <a:srgbClr val="CCDE2B"/>
                </a:gs>
              </a:gsLst>
              <a:lin ang="189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77" name="Hexagone 14"/>
            <p:cNvSpPr/>
            <p:nvPr/>
          </p:nvSpPr>
          <p:spPr>
            <a:xfrm>
              <a:off x="223618" y="223618"/>
              <a:ext cx="3466084" cy="29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238" y="0"/>
                  </a:lnTo>
                  <a:lnTo>
                    <a:pt x="16362" y="0"/>
                  </a:lnTo>
                  <a:lnTo>
                    <a:pt x="21600" y="10800"/>
                  </a:lnTo>
                  <a:lnTo>
                    <a:pt x="16362" y="21600"/>
                  </a:lnTo>
                  <a:lnTo>
                    <a:pt x="523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279" name="ZoneTexte 19"/>
          <p:cNvSpPr txBox="1"/>
          <p:nvPr/>
        </p:nvSpPr>
        <p:spPr>
          <a:xfrm>
            <a:off x="1344652" y="3443303"/>
            <a:ext cx="2194131" cy="133369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2800">
                <a:solidFill>
                  <a:srgbClr val="0092D2"/>
                </a:solidFill>
              </a:defRPr>
            </a:pPr>
            <a:r>
              <a:rPr sz="4000" b="1" dirty="0" smtClean="0">
                <a:latin typeface="Arial"/>
                <a:ea typeface="Arial"/>
                <a:cs typeface="Arial"/>
              </a:rPr>
              <a:t>jusqu’à 2</a:t>
            </a:r>
            <a:r>
              <a:rPr lang="fr-FR" sz="4000" b="1" dirty="0" smtClean="0">
                <a:latin typeface="Arial"/>
                <a:ea typeface="Arial"/>
                <a:cs typeface="Arial"/>
              </a:rPr>
              <a:t> </a:t>
            </a:r>
            <a:r>
              <a:rPr sz="4000" b="1" dirty="0" smtClean="0">
                <a:latin typeface="Arial"/>
                <a:ea typeface="Arial"/>
                <a:cs typeface="Arial"/>
              </a:rPr>
              <a:t>000</a:t>
            </a:r>
            <a:r>
              <a:rPr lang="fr-FR" sz="4000" b="1" dirty="0" smtClean="0">
                <a:latin typeface="Arial"/>
                <a:ea typeface="Arial"/>
                <a:cs typeface="Arial"/>
              </a:rPr>
              <a:t> </a:t>
            </a:r>
            <a:r>
              <a:rPr sz="4000" b="1" dirty="0" smtClean="0">
                <a:latin typeface="Arial"/>
                <a:ea typeface="Arial"/>
                <a:cs typeface="Arial"/>
              </a:rPr>
              <a:t>€</a:t>
            </a:r>
            <a:endParaRPr sz="4000" b="1" dirty="0">
              <a:latin typeface="Arial"/>
              <a:ea typeface="Arial"/>
              <a:cs typeface="Arial"/>
            </a:endParaRPr>
          </a:p>
          <a:p>
            <a:pPr>
              <a:lnSpc>
                <a:spcPct val="80000"/>
              </a:lnSpc>
              <a:defRPr sz="2800">
                <a:solidFill>
                  <a:srgbClr val="0092D2"/>
                </a:solidFill>
              </a:defRPr>
            </a:pPr>
            <a:r>
              <a:rPr lang="fr-FR" sz="2000" dirty="0" smtClean="0">
                <a:latin typeface="Arial"/>
                <a:ea typeface="Arial"/>
                <a:cs typeface="Arial"/>
              </a:rPr>
              <a:t>par an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grpSp>
        <p:nvGrpSpPr>
          <p:cNvPr id="13" name="Groupe 3"/>
          <p:cNvGrpSpPr/>
          <p:nvPr/>
        </p:nvGrpSpPr>
        <p:grpSpPr>
          <a:xfrm>
            <a:off x="4839779" y="2218764"/>
            <a:ext cx="3913322" cy="3410176"/>
            <a:chOff x="0" y="1"/>
            <a:chExt cx="3913320" cy="3410175"/>
          </a:xfrm>
        </p:grpSpPr>
        <p:sp>
          <p:nvSpPr>
            <p:cNvPr id="14" name="Hexagone 13"/>
            <p:cNvSpPr/>
            <p:nvPr/>
          </p:nvSpPr>
          <p:spPr>
            <a:xfrm>
              <a:off x="-1" y="1"/>
              <a:ext cx="3913321" cy="3410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339" y="0"/>
                  </a:lnTo>
                  <a:lnTo>
                    <a:pt x="16261" y="0"/>
                  </a:lnTo>
                  <a:lnTo>
                    <a:pt x="21600" y="10800"/>
                  </a:lnTo>
                  <a:lnTo>
                    <a:pt x="16261" y="21600"/>
                  </a:lnTo>
                  <a:lnTo>
                    <a:pt x="5339" y="216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4B83BF"/>
                </a:gs>
                <a:gs pos="43000">
                  <a:srgbClr val="6FCCDA"/>
                </a:gs>
                <a:gs pos="58000">
                  <a:srgbClr val="6BB870"/>
                </a:gs>
                <a:gs pos="100000">
                  <a:srgbClr val="CCDE2B"/>
                </a:gs>
              </a:gsLst>
              <a:lin ang="189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Hexagone 14"/>
            <p:cNvSpPr/>
            <p:nvPr/>
          </p:nvSpPr>
          <p:spPr>
            <a:xfrm>
              <a:off x="223618" y="223618"/>
              <a:ext cx="3466084" cy="296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238" y="0"/>
                  </a:lnTo>
                  <a:lnTo>
                    <a:pt x="16362" y="0"/>
                  </a:lnTo>
                  <a:lnTo>
                    <a:pt x="21600" y="10800"/>
                  </a:lnTo>
                  <a:lnTo>
                    <a:pt x="16362" y="21600"/>
                  </a:lnTo>
                  <a:lnTo>
                    <a:pt x="523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6" name="ZoneTexte 19"/>
          <p:cNvSpPr txBox="1"/>
          <p:nvPr/>
        </p:nvSpPr>
        <p:spPr>
          <a:xfrm>
            <a:off x="5717136" y="3443305"/>
            <a:ext cx="2194131" cy="157992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2800">
                <a:solidFill>
                  <a:srgbClr val="0092D2"/>
                </a:solidFill>
              </a:defRPr>
            </a:pPr>
            <a:r>
              <a:rPr lang="fr-FR" sz="4000" b="1" dirty="0" smtClean="0">
                <a:latin typeface="Arial"/>
                <a:ea typeface="Arial"/>
                <a:cs typeface="Arial"/>
              </a:rPr>
              <a:t>plus de</a:t>
            </a:r>
            <a:r>
              <a:rPr sz="4000" b="1" dirty="0" smtClean="0">
                <a:latin typeface="Arial"/>
                <a:ea typeface="Arial"/>
                <a:cs typeface="Arial"/>
              </a:rPr>
              <a:t> 2</a:t>
            </a:r>
            <a:r>
              <a:rPr lang="fr-FR" sz="4000" b="1" dirty="0" smtClean="0">
                <a:latin typeface="Arial"/>
                <a:ea typeface="Arial"/>
                <a:cs typeface="Arial"/>
              </a:rPr>
              <a:t> </a:t>
            </a:r>
            <a:r>
              <a:rPr sz="4000" b="1" dirty="0" smtClean="0">
                <a:latin typeface="Arial"/>
                <a:ea typeface="Arial"/>
                <a:cs typeface="Arial"/>
              </a:rPr>
              <a:t>000</a:t>
            </a:r>
            <a:r>
              <a:rPr lang="fr-FR" sz="4000" b="1" dirty="0" smtClean="0">
                <a:latin typeface="Arial"/>
                <a:ea typeface="Arial"/>
                <a:cs typeface="Arial"/>
              </a:rPr>
              <a:t> </a:t>
            </a:r>
            <a:r>
              <a:rPr sz="4000" b="1" dirty="0" smtClean="0">
                <a:latin typeface="Arial"/>
                <a:ea typeface="Arial"/>
                <a:cs typeface="Arial"/>
              </a:rPr>
              <a:t>€</a:t>
            </a:r>
            <a:endParaRPr sz="4000" b="1" dirty="0">
              <a:latin typeface="Arial"/>
              <a:ea typeface="Arial"/>
              <a:cs typeface="Arial"/>
            </a:endParaRPr>
          </a:p>
          <a:p>
            <a:pPr>
              <a:lnSpc>
                <a:spcPct val="80000"/>
              </a:lnSpc>
              <a:defRPr sz="2800">
                <a:solidFill>
                  <a:srgbClr val="0092D2"/>
                </a:solidFill>
              </a:defRPr>
            </a:pPr>
            <a:r>
              <a:rPr lang="fr-FR" sz="2000" dirty="0" smtClean="0">
                <a:latin typeface="Arial"/>
                <a:ea typeface="Arial"/>
                <a:cs typeface="Arial"/>
              </a:rPr>
              <a:t>par mois </a:t>
            </a:r>
            <a:br>
              <a:rPr lang="fr-FR" sz="2000" dirty="0" smtClean="0">
                <a:latin typeface="Arial"/>
                <a:ea typeface="Arial"/>
                <a:cs typeface="Arial"/>
              </a:rPr>
            </a:br>
            <a:r>
              <a:rPr lang="fr-FR" sz="2000" dirty="0" smtClean="0">
                <a:latin typeface="Arial"/>
                <a:ea typeface="Arial"/>
                <a:cs typeface="Arial"/>
              </a:rPr>
              <a:t>à temps partiel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19" name="ZoneTexte 3"/>
          <p:cNvSpPr txBox="1"/>
          <p:nvPr/>
        </p:nvSpPr>
        <p:spPr>
          <a:xfrm>
            <a:off x="860786" y="2649859"/>
            <a:ext cx="3134856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5400"/>
            </a:pPr>
            <a:r>
              <a:rPr lang="fr-FR" sz="3200" b="1" dirty="0" smtClean="0">
                <a:solidFill>
                  <a:srgbClr val="AACB3A"/>
                </a:solidFill>
                <a:latin typeface="Arial"/>
                <a:ea typeface="Arial"/>
                <a:cs typeface="Arial"/>
              </a:rPr>
              <a:t>Économies</a:t>
            </a:r>
            <a:endParaRPr sz="3200" b="1" dirty="0">
              <a:latin typeface="Arial"/>
              <a:ea typeface="Arial"/>
              <a:cs typeface="Arial"/>
            </a:endParaRPr>
          </a:p>
        </p:txBody>
      </p:sp>
      <p:sp>
        <p:nvSpPr>
          <p:cNvPr id="20" name="ZoneTexte 3"/>
          <p:cNvSpPr txBox="1"/>
          <p:nvPr/>
        </p:nvSpPr>
        <p:spPr>
          <a:xfrm>
            <a:off x="5500139" y="2649859"/>
            <a:ext cx="2622786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5400"/>
            </a:pPr>
            <a:r>
              <a:rPr lang="fr-FR" sz="3200" b="1" dirty="0" smtClean="0">
                <a:solidFill>
                  <a:srgbClr val="AACB3A"/>
                </a:solidFill>
                <a:latin typeface="Arial"/>
                <a:ea typeface="Arial"/>
                <a:cs typeface="Arial"/>
              </a:rPr>
              <a:t>Revenus</a:t>
            </a:r>
            <a:endParaRPr sz="3200" b="1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mme_JS-Ominem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gamme_LinenFleury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" y="-1"/>
            <a:ext cx="9202123" cy="69077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mme_Telecom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gamme_securite-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211260" cy="691458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8"/>
          <p:cNvSpPr txBox="1"/>
          <p:nvPr/>
        </p:nvSpPr>
        <p:spPr>
          <a:xfrm>
            <a:off x="-34330" y="476672"/>
            <a:ext cx="921266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D</a:t>
            </a:r>
            <a:r>
              <a:rPr lang="fr-FR" dirty="0" smtClean="0">
                <a:latin typeface="Arial"/>
                <a:ea typeface="Arial"/>
                <a:cs typeface="Arial"/>
              </a:rPr>
              <a:t>evenir conseiller indépendant</a:t>
            </a: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319227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Hexagone 11"/>
          <p:cNvSpPr/>
          <p:nvPr/>
        </p:nvSpPr>
        <p:spPr>
          <a:xfrm>
            <a:off x="382228" y="2426890"/>
            <a:ext cx="2698545" cy="235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 flip="none" rotWithShape="1">
            <a:gsLst>
              <a:gs pos="0">
                <a:srgbClr val="E7563C"/>
              </a:gs>
              <a:gs pos="54000">
                <a:srgbClr val="E7E53C"/>
              </a:gs>
              <a:gs pos="100000">
                <a:srgbClr val="5F9232"/>
              </a:gs>
            </a:gsLst>
            <a:lin ang="0" scaled="1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8" name="Hexagone 12"/>
          <p:cNvSpPr/>
          <p:nvPr/>
        </p:nvSpPr>
        <p:spPr>
          <a:xfrm>
            <a:off x="3213100" y="2426890"/>
            <a:ext cx="2698545" cy="235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>
            <a:gsLst>
              <a:gs pos="45000">
                <a:srgbClr val="E7E53C"/>
              </a:gs>
              <a:gs pos="75000">
                <a:srgbClr val="5F9232"/>
              </a:gs>
              <a:gs pos="100000">
                <a:srgbClr val="4FB4D6"/>
              </a:gs>
            </a:gsLst>
            <a:path>
              <a:fillToRect l="-135157" t="38778" r="235157" b="612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9" name="Hexagone 13"/>
          <p:cNvSpPr/>
          <p:nvPr/>
        </p:nvSpPr>
        <p:spPr>
          <a:xfrm>
            <a:off x="6010112" y="2426890"/>
            <a:ext cx="2698545" cy="23584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355" y="0"/>
                </a:lnTo>
                <a:lnTo>
                  <a:pt x="16245" y="0"/>
                </a:lnTo>
                <a:lnTo>
                  <a:pt x="21600" y="10800"/>
                </a:lnTo>
                <a:lnTo>
                  <a:pt x="16245" y="21600"/>
                </a:lnTo>
                <a:lnTo>
                  <a:pt x="5355" y="21600"/>
                </a:lnTo>
                <a:close/>
              </a:path>
            </a:pathLst>
          </a:custGeom>
          <a:gradFill>
            <a:gsLst>
              <a:gs pos="71233">
                <a:srgbClr val="4FB4D6"/>
              </a:gs>
              <a:gs pos="84425">
                <a:srgbClr val="3168A1"/>
              </a:gs>
              <a:gs pos="100000">
                <a:srgbClr val="582C6C"/>
              </a:gs>
            </a:gsLst>
            <a:path>
              <a:fillToRect l="-151521" t="41754" r="251521" b="58245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l">
              <a:defRPr sz="2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" name="ZoneTexte 9"/>
          <p:cNvSpPr txBox="1"/>
          <p:nvPr/>
        </p:nvSpPr>
        <p:spPr>
          <a:xfrm>
            <a:off x="710159" y="3075891"/>
            <a:ext cx="2134220" cy="99104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>
              <a:lnSpc>
                <a:spcPct val="80000"/>
              </a:lnSpc>
            </a:pPr>
            <a:r>
              <a:rPr lang="fr-FR" dirty="0" smtClean="0">
                <a:latin typeface="Arial"/>
                <a:ea typeface="Arial"/>
                <a:cs typeface="Arial"/>
              </a:rPr>
              <a:t>Numéro de Sécurité Sociale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501175" y="3371356"/>
            <a:ext cx="2134220" cy="40011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>
              <a:lnSpc>
                <a:spcPct val="80000"/>
              </a:lnSpc>
            </a:pPr>
            <a:r>
              <a:rPr lang="fr-FR" dirty="0" smtClean="0">
                <a:latin typeface="Arial"/>
                <a:ea typeface="Arial"/>
                <a:cs typeface="Arial"/>
              </a:rPr>
              <a:t>RIB</a:t>
            </a:r>
            <a:endParaRPr dirty="0">
              <a:latin typeface="Arial"/>
              <a:ea typeface="Arial"/>
              <a:cs typeface="Arial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285015" y="3223624"/>
            <a:ext cx="2134220" cy="695575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30000"/>
              </a:lnSpc>
              <a:defRPr sz="2400">
                <a:solidFill>
                  <a:srgbClr val="FFFFFF"/>
                </a:solidFill>
              </a:defRPr>
            </a:lvl1pPr>
          </a:lstStyle>
          <a:p>
            <a:pPr>
              <a:lnSpc>
                <a:spcPct val="80000"/>
              </a:lnSpc>
            </a:pPr>
            <a:r>
              <a:rPr lang="fr-FR" dirty="0" smtClean="0">
                <a:latin typeface="Arial"/>
                <a:ea typeface="Arial"/>
                <a:cs typeface="Arial"/>
              </a:rPr>
              <a:t>Dossier de démarrage</a:t>
            </a: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3524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Bercy Ballons.jpg" descr="Bercy Ballon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624" y="2704389"/>
            <a:ext cx="8536752" cy="1613420"/>
          </a:xfrm>
          <a:prstGeom prst="rect">
            <a:avLst/>
          </a:prstGeom>
          <a:ln w="12700">
            <a:miter lim="400000"/>
          </a:ln>
        </p:spPr>
      </p:pic>
      <p:sp>
        <p:nvSpPr>
          <p:cNvPr id="542" name="ZoneTexte 8"/>
          <p:cNvSpPr txBox="1"/>
          <p:nvPr/>
        </p:nvSpPr>
        <p:spPr>
          <a:xfrm>
            <a:off x="-34330" y="476672"/>
            <a:ext cx="921266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V</a:t>
            </a:r>
            <a:r>
              <a:rPr dirty="0">
                <a:latin typeface="Arial"/>
                <a:ea typeface="Arial"/>
                <a:cs typeface="Arial"/>
              </a:rPr>
              <a:t>IVRE ET TRAVAILLER</a:t>
            </a:r>
          </a:p>
        </p:txBody>
      </p:sp>
      <p:pic>
        <p:nvPicPr>
          <p:cNvPr id="54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5042" y="14161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279298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ZoneTexte 8"/>
          <p:cNvSpPr txBox="1"/>
          <p:nvPr/>
        </p:nvSpPr>
        <p:spPr>
          <a:xfrm>
            <a:off x="-34330" y="811894"/>
            <a:ext cx="921266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A</a:t>
            </a:r>
            <a:r>
              <a:rPr dirty="0">
                <a:latin typeface="Arial"/>
                <a:ea typeface="Arial"/>
                <a:cs typeface="Arial"/>
              </a:rPr>
              <a:t>UTREMENT ?</a:t>
            </a:r>
          </a:p>
        </p:txBody>
      </p:sp>
      <p:sp>
        <p:nvSpPr>
          <p:cNvPr id="547" name="ZoneTexte 8"/>
          <p:cNvSpPr txBox="1"/>
          <p:nvPr/>
        </p:nvSpPr>
        <p:spPr>
          <a:xfrm>
            <a:off x="1202630" y="1425380"/>
            <a:ext cx="673874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 cap="all">
                <a:solidFill>
                  <a:srgbClr val="535353"/>
                </a:solidFill>
              </a:defRPr>
            </a:lvl1pPr>
          </a:lstStyle>
          <a:p>
            <a:r>
              <a:rPr sz="3600" dirty="0">
                <a:latin typeface="Arial"/>
                <a:ea typeface="Arial"/>
                <a:cs typeface="Arial"/>
              </a:rPr>
              <a:t>PRenons rendez-vous</a:t>
            </a:r>
          </a:p>
        </p:txBody>
      </p:sp>
      <p:sp>
        <p:nvSpPr>
          <p:cNvPr id="548" name="ZoneTexte 8"/>
          <p:cNvSpPr txBox="1"/>
          <p:nvPr/>
        </p:nvSpPr>
        <p:spPr>
          <a:xfrm>
            <a:off x="1876151" y="1972956"/>
            <a:ext cx="539169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000" b="1" cap="all">
                <a:solidFill>
                  <a:srgbClr val="535353"/>
                </a:solidFill>
              </a:defRPr>
            </a:lvl1pPr>
          </a:lstStyle>
          <a:p>
            <a:r>
              <a:rPr sz="3600" dirty="0">
                <a:latin typeface="Arial"/>
                <a:ea typeface="Arial"/>
                <a:cs typeface="Arial"/>
              </a:rPr>
              <a:t>PRochainement</a:t>
            </a:r>
          </a:p>
        </p:txBody>
      </p:sp>
      <p:sp>
        <p:nvSpPr>
          <p:cNvPr id="549" name="ZoneTexte 8"/>
          <p:cNvSpPr txBox="1"/>
          <p:nvPr/>
        </p:nvSpPr>
        <p:spPr>
          <a:xfrm>
            <a:off x="548441" y="3587723"/>
            <a:ext cx="2630172" cy="561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Ensemble à</a:t>
            </a:r>
          </a:p>
        </p:txBody>
      </p:sp>
      <p:sp>
        <p:nvSpPr>
          <p:cNvPr id="551" name="ZoneTexte 8"/>
          <p:cNvSpPr txBox="1"/>
          <p:nvPr/>
        </p:nvSpPr>
        <p:spPr>
          <a:xfrm>
            <a:off x="2571114" y="2863823"/>
            <a:ext cx="6738741" cy="1488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90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BERCY </a:t>
            </a:r>
            <a:r>
              <a:rPr dirty="0" smtClean="0"/>
              <a:t>201</a:t>
            </a:r>
            <a:r>
              <a:rPr lang="fr-FR" dirty="0" smtClean="0"/>
              <a:t>9</a:t>
            </a:r>
            <a:endParaRPr dirty="0"/>
          </a:p>
        </p:txBody>
      </p:sp>
      <p:sp>
        <p:nvSpPr>
          <p:cNvPr id="552" name="ZoneTexte 8"/>
          <p:cNvSpPr txBox="1"/>
          <p:nvPr/>
        </p:nvSpPr>
        <p:spPr>
          <a:xfrm>
            <a:off x="6813410" y="2746978"/>
            <a:ext cx="2630172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31 mars</a:t>
            </a:r>
          </a:p>
        </p:txBody>
      </p:sp>
      <p:sp>
        <p:nvSpPr>
          <p:cNvPr id="553" name="ZoneTexte 8"/>
          <p:cNvSpPr txBox="1"/>
          <p:nvPr/>
        </p:nvSpPr>
        <p:spPr>
          <a:xfrm>
            <a:off x="6390441" y="4026431"/>
            <a:ext cx="2630172" cy="32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CONVENTION NATIONALE</a:t>
            </a:r>
          </a:p>
        </p:txBody>
      </p:sp>
      <p:pic>
        <p:nvPicPr>
          <p:cNvPr id="2" name="Image 1" descr="uSA202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24" y="4378419"/>
            <a:ext cx="8536752" cy="2159243"/>
          </a:xfrm>
          <a:prstGeom prst="rect">
            <a:avLst/>
          </a:prstGeom>
        </p:spPr>
      </p:pic>
      <p:sp>
        <p:nvSpPr>
          <p:cNvPr id="18" name="ZoneTexte 8"/>
          <p:cNvSpPr txBox="1"/>
          <p:nvPr/>
        </p:nvSpPr>
        <p:spPr>
          <a:xfrm>
            <a:off x="773184" y="5589694"/>
            <a:ext cx="536350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algn="l"/>
            <a:r>
              <a:rPr lang="fr-FR" sz="4000" dirty="0" smtClean="0"/>
              <a:t>Ouest Américain 2020 </a:t>
            </a:r>
            <a:endParaRPr sz="40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e 2"/>
          <p:cNvGrpSpPr/>
          <p:nvPr/>
        </p:nvGrpSpPr>
        <p:grpSpPr>
          <a:xfrm>
            <a:off x="1320288" y="1760396"/>
            <a:ext cx="4140001" cy="3599999"/>
            <a:chOff x="0" y="0"/>
            <a:chExt cx="4140000" cy="3599998"/>
          </a:xfrm>
        </p:grpSpPr>
        <p:sp>
          <p:nvSpPr>
            <p:cNvPr id="134" name="Hexagone 10"/>
            <p:cNvSpPr/>
            <p:nvPr/>
          </p:nvSpPr>
          <p:spPr>
            <a:xfrm>
              <a:off x="-1" y="0"/>
              <a:ext cx="4140002" cy="3600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328" y="0"/>
                  </a:lnTo>
                  <a:lnTo>
                    <a:pt x="16272" y="0"/>
                  </a:lnTo>
                  <a:lnTo>
                    <a:pt x="21600" y="10800"/>
                  </a:lnTo>
                  <a:lnTo>
                    <a:pt x="16272" y="21600"/>
                  </a:lnTo>
                  <a:lnTo>
                    <a:pt x="5328" y="216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4B83BF"/>
                </a:gs>
                <a:gs pos="43000">
                  <a:srgbClr val="6FCCDA"/>
                </a:gs>
                <a:gs pos="58000">
                  <a:srgbClr val="6BB870"/>
                </a:gs>
                <a:gs pos="100000">
                  <a:srgbClr val="CCDE2B"/>
                </a:gs>
              </a:gsLst>
              <a:lin ang="189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5" name="Hexagone 11"/>
            <p:cNvSpPr/>
            <p:nvPr/>
          </p:nvSpPr>
          <p:spPr>
            <a:xfrm>
              <a:off x="143999" y="144000"/>
              <a:ext cx="3852002" cy="331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268" y="0"/>
                  </a:lnTo>
                  <a:lnTo>
                    <a:pt x="16332" y="0"/>
                  </a:lnTo>
                  <a:lnTo>
                    <a:pt x="21600" y="10800"/>
                  </a:lnTo>
                  <a:lnTo>
                    <a:pt x="16332" y="21600"/>
                  </a:lnTo>
                  <a:lnTo>
                    <a:pt x="526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grpSp>
        <p:nvGrpSpPr>
          <p:cNvPr id="139" name="Groupe 3"/>
          <p:cNvGrpSpPr/>
          <p:nvPr/>
        </p:nvGrpSpPr>
        <p:grpSpPr>
          <a:xfrm>
            <a:off x="4899086" y="2560209"/>
            <a:ext cx="2520002" cy="2195999"/>
            <a:chOff x="0" y="0"/>
            <a:chExt cx="2520000" cy="2195998"/>
          </a:xfrm>
        </p:grpSpPr>
        <p:sp>
          <p:nvSpPr>
            <p:cNvPr id="137" name="Hexagone 13"/>
            <p:cNvSpPr/>
            <p:nvPr/>
          </p:nvSpPr>
          <p:spPr>
            <a:xfrm>
              <a:off x="-1" y="0"/>
              <a:ext cx="2520002" cy="219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339" y="0"/>
                  </a:lnTo>
                  <a:lnTo>
                    <a:pt x="16261" y="0"/>
                  </a:lnTo>
                  <a:lnTo>
                    <a:pt x="21600" y="10800"/>
                  </a:lnTo>
                  <a:lnTo>
                    <a:pt x="16261" y="21600"/>
                  </a:lnTo>
                  <a:lnTo>
                    <a:pt x="5339" y="21600"/>
                  </a:lnTo>
                  <a:close/>
                </a:path>
              </a:pathLst>
            </a:custGeom>
            <a:gradFill flip="none" rotWithShape="1">
              <a:gsLst>
                <a:gs pos="2000">
                  <a:srgbClr val="4B83BF"/>
                </a:gs>
                <a:gs pos="43000">
                  <a:srgbClr val="6FCCDA"/>
                </a:gs>
                <a:gs pos="58000">
                  <a:srgbClr val="6BB870"/>
                </a:gs>
                <a:gs pos="100000">
                  <a:srgbClr val="CCDE2B"/>
                </a:gs>
              </a:gsLst>
              <a:lin ang="18900000" scaled="0"/>
            </a:gradFill>
            <a:ln w="12700" cap="flat">
              <a:noFill/>
              <a:miter lim="400000"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8" name="Hexagone 14"/>
            <p:cNvSpPr/>
            <p:nvPr/>
          </p:nvSpPr>
          <p:spPr>
            <a:xfrm>
              <a:off x="144000" y="144000"/>
              <a:ext cx="2232001" cy="190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238" y="0"/>
                  </a:lnTo>
                  <a:lnTo>
                    <a:pt x="16362" y="0"/>
                  </a:lnTo>
                  <a:lnTo>
                    <a:pt x="21600" y="10800"/>
                  </a:lnTo>
                  <a:lnTo>
                    <a:pt x="16362" y="21600"/>
                  </a:lnTo>
                  <a:lnTo>
                    <a:pt x="5238" y="216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8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</p:grpSp>
      <p:sp>
        <p:nvSpPr>
          <p:cNvPr id="140" name="ZoneTexte 19"/>
          <p:cNvSpPr txBox="1"/>
          <p:nvPr/>
        </p:nvSpPr>
        <p:spPr>
          <a:xfrm>
            <a:off x="5068197" y="3079088"/>
            <a:ext cx="2194131" cy="104644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70000"/>
              </a:lnSpc>
              <a:defRPr sz="3000">
                <a:solidFill>
                  <a:srgbClr val="0092D2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Revenus</a:t>
            </a:r>
          </a:p>
          <a:p>
            <a:pPr>
              <a:lnSpc>
                <a:spcPct val="70000"/>
              </a:lnSpc>
              <a:defRPr sz="3000">
                <a:solidFill>
                  <a:srgbClr val="0092D2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+</a:t>
            </a:r>
          </a:p>
          <a:p>
            <a:pPr>
              <a:lnSpc>
                <a:spcPct val="60000"/>
              </a:lnSpc>
              <a:defRPr sz="3000">
                <a:solidFill>
                  <a:srgbClr val="0092D2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Temps</a:t>
            </a:r>
          </a:p>
        </p:txBody>
      </p:sp>
      <p:sp>
        <p:nvSpPr>
          <p:cNvPr id="141" name="ZoneTexte 18"/>
          <p:cNvSpPr txBox="1"/>
          <p:nvPr/>
        </p:nvSpPr>
        <p:spPr>
          <a:xfrm>
            <a:off x="1856050" y="3178125"/>
            <a:ext cx="2937664" cy="78483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4500">
                <a:solidFill>
                  <a:srgbClr val="0092D2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Projets</a:t>
            </a:r>
          </a:p>
        </p:txBody>
      </p:sp>
      <p:pic>
        <p:nvPicPr>
          <p:cNvPr id="14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335704"/>
            <a:ext cx="2413916" cy="38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ZoneTexte 8"/>
          <p:cNvSpPr txBox="1"/>
          <p:nvPr/>
        </p:nvSpPr>
        <p:spPr>
          <a:xfrm>
            <a:off x="2528589" y="476672"/>
            <a:ext cx="4706328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I</a:t>
            </a:r>
            <a:r>
              <a:rPr dirty="0">
                <a:latin typeface="Arial"/>
                <a:ea typeface="Arial"/>
                <a:cs typeface="Arial"/>
              </a:rPr>
              <a:t>maginer travailler</a:t>
            </a:r>
          </a:p>
        </p:txBody>
      </p:sp>
      <p:sp>
        <p:nvSpPr>
          <p:cNvPr id="145" name="ZoneTexte 8"/>
          <p:cNvSpPr txBox="1"/>
          <p:nvPr/>
        </p:nvSpPr>
        <p:spPr>
          <a:xfrm>
            <a:off x="3499613" y="849205"/>
            <a:ext cx="2937665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A</a:t>
            </a:r>
            <a:r>
              <a:rPr dirty="0">
                <a:latin typeface="Arial"/>
                <a:ea typeface="Arial"/>
                <a:cs typeface="Arial"/>
              </a:rPr>
              <a:t>utrement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pic>
        <p:nvPicPr>
          <p:cNvPr id="16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852705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Hexagone 15"/>
          <p:cNvSpPr/>
          <p:nvPr/>
        </p:nvSpPr>
        <p:spPr>
          <a:xfrm>
            <a:off x="1073150" y="2122714"/>
            <a:ext cx="3291068" cy="2808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29" y="0"/>
                </a:lnTo>
                <a:lnTo>
                  <a:pt x="16371" y="0"/>
                </a:lnTo>
                <a:lnTo>
                  <a:pt x="21600" y="10800"/>
                </a:lnTo>
                <a:lnTo>
                  <a:pt x="16371" y="21600"/>
                </a:lnTo>
                <a:lnTo>
                  <a:pt x="5229" y="21600"/>
                </a:lnTo>
                <a:close/>
              </a:path>
            </a:pathLst>
          </a:custGeom>
          <a:gradFill>
            <a:gsLst>
              <a:gs pos="0">
                <a:srgbClr val="E9952D"/>
              </a:gs>
              <a:gs pos="100000">
                <a:srgbClr val="E7E53C"/>
              </a:gs>
            </a:gsLst>
            <a:lin ang="744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92" name="Hexagone 16"/>
          <p:cNvSpPr/>
          <p:nvPr/>
        </p:nvSpPr>
        <p:spPr>
          <a:xfrm>
            <a:off x="3873500" y="1739900"/>
            <a:ext cx="4205569" cy="3619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25000">
                <a:srgbClr val="481B5B"/>
              </a:gs>
              <a:gs pos="100000">
                <a:srgbClr val="1E377B"/>
              </a:gs>
            </a:gsLst>
            <a:lin ang="1080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95" name="ZoneTexte 8"/>
          <p:cNvSpPr txBox="1"/>
          <p:nvPr/>
        </p:nvSpPr>
        <p:spPr>
          <a:xfrm>
            <a:off x="-34330" y="476672"/>
            <a:ext cx="921266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M</a:t>
            </a:r>
            <a:r>
              <a:rPr dirty="0">
                <a:latin typeface="Arial"/>
                <a:ea typeface="Arial"/>
                <a:cs typeface="Arial"/>
              </a:rPr>
              <a:t>arges</a:t>
            </a:r>
          </a:p>
        </p:txBody>
      </p:sp>
      <p:pic>
        <p:nvPicPr>
          <p:cNvPr id="19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24706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sp>
        <p:nvSpPr>
          <p:cNvPr id="11" name="ZoneTexte 12"/>
          <p:cNvSpPr txBox="1"/>
          <p:nvPr/>
        </p:nvSpPr>
        <p:spPr>
          <a:xfrm>
            <a:off x="1557222" y="2971284"/>
            <a:ext cx="2316278" cy="107721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5% à 25%</a:t>
            </a:r>
            <a:endParaRPr dirty="0">
              <a:latin typeface="Arial"/>
              <a:ea typeface="Arial"/>
              <a:cs typeface="Arial"/>
            </a:endParaRP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Fabrication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12" name="ZoneTexte 12"/>
          <p:cNvSpPr txBox="1"/>
          <p:nvPr/>
        </p:nvSpPr>
        <p:spPr>
          <a:xfrm>
            <a:off x="4465521" y="2965559"/>
            <a:ext cx="3143647" cy="107721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3600">
                <a:solidFill>
                  <a:srgbClr val="FFFFFF"/>
                </a:solidFill>
              </a:defRPr>
            </a:pPr>
            <a:r>
              <a:rPr lang="fr-FR" dirty="0" smtClean="0">
                <a:latin typeface="Arial"/>
                <a:ea typeface="Arial"/>
                <a:cs typeface="Arial"/>
              </a:rPr>
              <a:t>75% à 95%</a:t>
            </a:r>
            <a:endParaRPr dirty="0">
              <a:latin typeface="Arial"/>
              <a:ea typeface="Arial"/>
              <a:cs typeface="Arial"/>
            </a:endParaRPr>
          </a:p>
          <a:p>
            <a:pPr>
              <a:defRPr sz="2800">
                <a:solidFill>
                  <a:srgbClr val="FFFFFF"/>
                </a:solidFill>
              </a:defRPr>
            </a:pPr>
            <a:r>
              <a:rPr lang="fr-FR" sz="2800" dirty="0" smtClean="0">
                <a:latin typeface="Arial"/>
                <a:ea typeface="Arial"/>
                <a:cs typeface="Arial"/>
              </a:rPr>
              <a:t>Distribution</a:t>
            </a:r>
            <a:endParaRPr sz="2400" dirty="0"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stribution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95" y="1424949"/>
            <a:ext cx="3417020" cy="4329853"/>
          </a:xfrm>
          <a:prstGeom prst="rect">
            <a:avLst/>
          </a:prstGeom>
        </p:spPr>
      </p:pic>
      <p:sp>
        <p:nvSpPr>
          <p:cNvPr id="195" name="ZoneTexte 8"/>
          <p:cNvSpPr txBox="1"/>
          <p:nvPr/>
        </p:nvSpPr>
        <p:spPr>
          <a:xfrm>
            <a:off x="-34330" y="440128"/>
            <a:ext cx="9212661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E</a:t>
            </a:r>
            <a:r>
              <a:rPr lang="fr-FR" dirty="0" smtClean="0">
                <a:latin typeface="Arial"/>
                <a:ea typeface="Arial"/>
                <a:cs typeface="Arial"/>
              </a:rPr>
              <a:t>conomie collaborative et de partage</a:t>
            </a:r>
          </a:p>
          <a:p>
            <a:pPr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C</a:t>
            </a:r>
            <a:r>
              <a:rPr lang="fr-FR" dirty="0" smtClean="0">
                <a:latin typeface="Arial"/>
                <a:ea typeface="Arial"/>
                <a:cs typeface="Arial"/>
              </a:rPr>
              <a:t>ircuit court</a:t>
            </a: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197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908601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sp>
        <p:nvSpPr>
          <p:cNvPr id="11" name="Hexagone 30"/>
          <p:cNvSpPr/>
          <p:nvPr/>
        </p:nvSpPr>
        <p:spPr>
          <a:xfrm>
            <a:off x="2681403" y="2576783"/>
            <a:ext cx="1736002" cy="1494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60000">
                <a:srgbClr val="481B5B"/>
              </a:gs>
              <a:gs pos="100000">
                <a:srgbClr val="1E377B"/>
              </a:gs>
            </a:gsLst>
            <a:lin ang="984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2" name="ZoneTexte 12"/>
          <p:cNvSpPr txBox="1"/>
          <p:nvPr/>
        </p:nvSpPr>
        <p:spPr>
          <a:xfrm>
            <a:off x="2921984" y="2704770"/>
            <a:ext cx="1265190" cy="120032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fr-FR" sz="2400" dirty="0" smtClean="0">
                <a:latin typeface="Arial"/>
                <a:ea typeface="Arial"/>
                <a:cs typeface="Arial"/>
              </a:rPr>
              <a:t>+ de pouvoir d’achat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sp>
        <p:nvSpPr>
          <p:cNvPr id="13" name="Hexagone 30"/>
          <p:cNvSpPr/>
          <p:nvPr/>
        </p:nvSpPr>
        <p:spPr>
          <a:xfrm>
            <a:off x="4042956" y="3947613"/>
            <a:ext cx="1736002" cy="1494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73" y="0"/>
                </a:lnTo>
                <a:lnTo>
                  <a:pt x="16327" y="0"/>
                </a:lnTo>
                <a:lnTo>
                  <a:pt x="21600" y="10800"/>
                </a:lnTo>
                <a:lnTo>
                  <a:pt x="16327" y="21600"/>
                </a:lnTo>
                <a:lnTo>
                  <a:pt x="5273" y="21600"/>
                </a:lnTo>
                <a:close/>
              </a:path>
            </a:pathLst>
          </a:custGeom>
          <a:gradFill>
            <a:gsLst>
              <a:gs pos="60000">
                <a:srgbClr val="481B5B"/>
              </a:gs>
              <a:gs pos="100000">
                <a:srgbClr val="1E377B"/>
              </a:gs>
            </a:gsLst>
            <a:lin ang="984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4" name="ZoneTexte 12"/>
          <p:cNvSpPr txBox="1"/>
          <p:nvPr/>
        </p:nvSpPr>
        <p:spPr>
          <a:xfrm>
            <a:off x="4147249" y="4260364"/>
            <a:ext cx="1524334" cy="83099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fr-FR" sz="2400" dirty="0" smtClean="0">
                <a:latin typeface="Arial"/>
                <a:ea typeface="Arial"/>
                <a:cs typeface="Arial"/>
              </a:rPr>
              <a:t>+ de </a:t>
            </a:r>
          </a:p>
          <a:p>
            <a:r>
              <a:rPr lang="fr-FR" sz="2400" dirty="0" smtClean="0">
                <a:latin typeface="Arial"/>
                <a:ea typeface="Arial"/>
                <a:cs typeface="Arial"/>
              </a:rPr>
              <a:t>qualité</a:t>
            </a:r>
            <a:endParaRPr sz="2400" dirty="0">
              <a:latin typeface="Arial"/>
              <a:ea typeface="Arial"/>
              <a:cs typeface="Arial"/>
            </a:endParaRPr>
          </a:p>
        </p:txBody>
      </p:sp>
      <p:pic>
        <p:nvPicPr>
          <p:cNvPr id="16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5042" y="1335704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 descr="trad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6" y="1424949"/>
            <a:ext cx="2208178" cy="489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04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er 84"/>
          <p:cNvGrpSpPr/>
          <p:nvPr/>
        </p:nvGrpSpPr>
        <p:grpSpPr>
          <a:xfrm>
            <a:off x="1833965" y="2425206"/>
            <a:ext cx="1512771" cy="2536899"/>
            <a:chOff x="2265675" y="485144"/>
            <a:chExt cx="2012317" cy="3374632"/>
          </a:xfrm>
        </p:grpSpPr>
        <p:grpSp>
          <p:nvGrpSpPr>
            <p:cNvPr id="98" name="Grouper 97"/>
            <p:cNvGrpSpPr/>
            <p:nvPr/>
          </p:nvGrpSpPr>
          <p:grpSpPr>
            <a:xfrm rot="153307">
              <a:off x="2265675" y="485144"/>
              <a:ext cx="2012317" cy="2604109"/>
              <a:chOff x="2102672" y="31750"/>
              <a:chExt cx="2254904" cy="2918041"/>
            </a:xfrm>
          </p:grpSpPr>
          <p:pic>
            <p:nvPicPr>
              <p:cNvPr id="100" name="Image 99" descr="cercle_19.pn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16030">
                <a:off x="2102672" y="1397453"/>
                <a:ext cx="1934234" cy="1552338"/>
              </a:xfrm>
              <a:prstGeom prst="rect">
                <a:avLst/>
              </a:prstGeom>
            </p:spPr>
          </p:pic>
          <p:pic>
            <p:nvPicPr>
              <p:cNvPr id="101" name="Image 100" descr="cercle_03.pn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67755" y="31750"/>
                <a:ext cx="2089821" cy="1789255"/>
              </a:xfrm>
              <a:prstGeom prst="rect">
                <a:avLst/>
              </a:prstGeom>
            </p:spPr>
          </p:pic>
        </p:grpSp>
        <p:pic>
          <p:nvPicPr>
            <p:cNvPr id="99" name="Image 98" descr="cercle_11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412782">
              <a:off x="2548820" y="2605161"/>
              <a:ext cx="1588118" cy="1254615"/>
            </a:xfrm>
            <a:prstGeom prst="rect">
              <a:avLst/>
            </a:prstGeom>
          </p:spPr>
        </p:pic>
      </p:grpSp>
      <p:grpSp>
        <p:nvGrpSpPr>
          <p:cNvPr id="86" name="Grouper 85"/>
          <p:cNvGrpSpPr/>
          <p:nvPr/>
        </p:nvGrpSpPr>
        <p:grpSpPr>
          <a:xfrm>
            <a:off x="2293873" y="4481401"/>
            <a:ext cx="2346925" cy="1939707"/>
            <a:chOff x="84845" y="326680"/>
            <a:chExt cx="3439405" cy="2842633"/>
          </a:xfrm>
        </p:grpSpPr>
        <p:pic>
          <p:nvPicPr>
            <p:cNvPr id="95" name="Image 94" descr="cercle_25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45" y="326680"/>
              <a:ext cx="1912940" cy="1909482"/>
            </a:xfrm>
            <a:prstGeom prst="rect">
              <a:avLst/>
            </a:prstGeom>
          </p:spPr>
        </p:pic>
        <p:pic>
          <p:nvPicPr>
            <p:cNvPr id="96" name="Image 95" descr="cercle_28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8530" y="1031150"/>
              <a:ext cx="1662270" cy="1818106"/>
            </a:xfrm>
            <a:prstGeom prst="rect">
              <a:avLst/>
            </a:prstGeom>
          </p:spPr>
        </p:pic>
        <p:pic>
          <p:nvPicPr>
            <p:cNvPr id="97" name="Image 96" descr="cercle_31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3574" y="1425822"/>
              <a:ext cx="1590676" cy="1743491"/>
            </a:xfrm>
            <a:prstGeom prst="rect">
              <a:avLst/>
            </a:prstGeom>
          </p:spPr>
        </p:pic>
      </p:grpSp>
      <p:grpSp>
        <p:nvGrpSpPr>
          <p:cNvPr id="87" name="Grouper 86"/>
          <p:cNvGrpSpPr/>
          <p:nvPr/>
        </p:nvGrpSpPr>
        <p:grpSpPr>
          <a:xfrm>
            <a:off x="4470825" y="1168488"/>
            <a:ext cx="2765126" cy="5223978"/>
            <a:chOff x="5556250" y="0"/>
            <a:chExt cx="3678224" cy="6949036"/>
          </a:xfrm>
        </p:grpSpPr>
        <p:pic>
          <p:nvPicPr>
            <p:cNvPr id="88" name="Image 87" descr="cercle_16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6412" y="1894515"/>
              <a:ext cx="1851712" cy="1839285"/>
            </a:xfrm>
            <a:prstGeom prst="rect">
              <a:avLst/>
            </a:prstGeom>
          </p:spPr>
        </p:pic>
        <p:pic>
          <p:nvPicPr>
            <p:cNvPr id="89" name="Image 88" descr="cercle_23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6412" y="3483429"/>
              <a:ext cx="1858062" cy="1727126"/>
            </a:xfrm>
            <a:prstGeom prst="rect">
              <a:avLst/>
            </a:prstGeom>
          </p:spPr>
        </p:pic>
        <p:pic>
          <p:nvPicPr>
            <p:cNvPr id="90" name="Image 89" descr="cercle_06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5769" y="0"/>
              <a:ext cx="1956824" cy="1909482"/>
            </a:xfrm>
            <a:prstGeom prst="rect">
              <a:avLst/>
            </a:prstGeom>
          </p:spPr>
        </p:pic>
        <p:pic>
          <p:nvPicPr>
            <p:cNvPr id="91" name="Image 90" descr="cercle_08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8667" y="573387"/>
              <a:ext cx="1991646" cy="2044883"/>
            </a:xfrm>
            <a:prstGeom prst="rect">
              <a:avLst/>
            </a:prstGeom>
          </p:spPr>
        </p:pic>
        <p:grpSp>
          <p:nvGrpSpPr>
            <p:cNvPr id="92" name="Grouper 91"/>
            <p:cNvGrpSpPr/>
            <p:nvPr/>
          </p:nvGrpSpPr>
          <p:grpSpPr>
            <a:xfrm>
              <a:off x="5556250" y="4588180"/>
              <a:ext cx="3127853" cy="2360856"/>
              <a:chOff x="1578882" y="3075858"/>
              <a:chExt cx="3558268" cy="2685727"/>
            </a:xfrm>
          </p:grpSpPr>
          <p:pic>
            <p:nvPicPr>
              <p:cNvPr id="93" name="Image 92" descr="cercle_38.png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77429" y="3075858"/>
                <a:ext cx="2459721" cy="2200991"/>
              </a:xfrm>
              <a:prstGeom prst="rect">
                <a:avLst/>
              </a:prstGeom>
            </p:spPr>
          </p:pic>
          <p:pic>
            <p:nvPicPr>
              <p:cNvPr id="94" name="Image 93" descr="cercle_41.png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8882" y="3887464"/>
                <a:ext cx="2167615" cy="1874121"/>
              </a:xfrm>
              <a:prstGeom prst="rect">
                <a:avLst/>
              </a:prstGeom>
            </p:spPr>
          </p:pic>
        </p:grpSp>
      </p:grpSp>
      <p:sp>
        <p:nvSpPr>
          <p:cNvPr id="283" name="ZoneTexte 8"/>
          <p:cNvSpPr txBox="1"/>
          <p:nvPr/>
        </p:nvSpPr>
        <p:spPr>
          <a:xfrm>
            <a:off x="-34330" y="350720"/>
            <a:ext cx="921266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40000"/>
              </a:lnSpc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L</a:t>
            </a:r>
            <a:r>
              <a:rPr dirty="0">
                <a:latin typeface="Arial"/>
                <a:ea typeface="Arial"/>
                <a:cs typeface="Arial"/>
              </a:rPr>
              <a:t>a boutique akeo</a:t>
            </a:r>
          </a:p>
        </p:txBody>
      </p:sp>
      <p:pic>
        <p:nvPicPr>
          <p:cNvPr id="284" name="pasted-image.pdf" descr="pasted-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asted-image.pdf" descr="pasted-image.pd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-2020573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ZoneTexte 8"/>
          <p:cNvSpPr txBox="1"/>
          <p:nvPr/>
        </p:nvSpPr>
        <p:spPr>
          <a:xfrm>
            <a:off x="3593847" y="5960703"/>
            <a:ext cx="1013608" cy="2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z="850" b="1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Cosmétiques</a:t>
            </a:r>
          </a:p>
        </p:txBody>
      </p:sp>
      <p:sp>
        <p:nvSpPr>
          <p:cNvPr id="306" name="ZoneTexte 8"/>
          <p:cNvSpPr txBox="1"/>
          <p:nvPr/>
        </p:nvSpPr>
        <p:spPr>
          <a:xfrm>
            <a:off x="2684474" y="5272041"/>
            <a:ext cx="554821" cy="2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z="850" b="1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Beauté</a:t>
            </a:r>
          </a:p>
        </p:txBody>
      </p:sp>
      <p:sp>
        <p:nvSpPr>
          <p:cNvPr id="307" name="ZoneTexte 8"/>
          <p:cNvSpPr txBox="1"/>
          <p:nvPr/>
        </p:nvSpPr>
        <p:spPr>
          <a:xfrm>
            <a:off x="2908047" y="5672836"/>
            <a:ext cx="1013608" cy="24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20000"/>
              </a:lnSpc>
              <a:defRPr sz="850" b="1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Parfum</a:t>
            </a:r>
          </a:p>
        </p:txBody>
      </p:sp>
      <p:sp>
        <p:nvSpPr>
          <p:cNvPr id="309" name="ZoneTexte 8"/>
          <p:cNvSpPr txBox="1"/>
          <p:nvPr/>
        </p:nvSpPr>
        <p:spPr>
          <a:xfrm>
            <a:off x="2353708" y="3245613"/>
            <a:ext cx="64062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" b="1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Lingerie</a:t>
            </a:r>
          </a:p>
        </p:txBody>
      </p:sp>
      <p:sp>
        <p:nvSpPr>
          <p:cNvPr id="310" name="ZoneTexte 8"/>
          <p:cNvSpPr txBox="1"/>
          <p:nvPr/>
        </p:nvSpPr>
        <p:spPr>
          <a:xfrm>
            <a:off x="2260575" y="3895582"/>
            <a:ext cx="640620" cy="218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800" b="1">
                <a:solidFill>
                  <a:srgbClr val="FFFFFF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Textile</a:t>
            </a:r>
          </a:p>
        </p:txBody>
      </p:sp>
      <p:sp>
        <p:nvSpPr>
          <p:cNvPr id="325" name="Rectangle aux angles arrondis"/>
          <p:cNvSpPr/>
          <p:nvPr/>
        </p:nvSpPr>
        <p:spPr>
          <a:xfrm>
            <a:off x="1569848" y="1343365"/>
            <a:ext cx="2657073" cy="918386"/>
          </a:xfrm>
          <a:prstGeom prst="roundRect">
            <a:avLst>
              <a:gd name="adj" fmla="val 12438"/>
            </a:avLst>
          </a:prstGeom>
          <a:solidFill>
            <a:srgbClr val="00254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326" name="ZoneTexte 8"/>
          <p:cNvSpPr txBox="1"/>
          <p:nvPr/>
        </p:nvSpPr>
        <p:spPr>
          <a:xfrm>
            <a:off x="1602649" y="1414140"/>
            <a:ext cx="2591471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2500" cap="all">
                <a:solidFill>
                  <a:srgbClr val="535353"/>
                </a:solidFill>
              </a:defRPr>
            </a:pP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P</a:t>
            </a:r>
            <a:r>
              <a:rPr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RIORITÉ</a:t>
            </a:r>
            <a:r>
              <a:rPr dirty="0">
                <a:solidFill>
                  <a:srgbClr val="ABCC3A"/>
                </a:solidFill>
                <a:latin typeface="Arial"/>
                <a:ea typeface="Arial"/>
                <a:cs typeface="Arial"/>
              </a:rPr>
              <a:t> </a:t>
            </a:r>
            <a:r>
              <a:rPr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MAde</a:t>
            </a:r>
          </a:p>
          <a:p>
            <a:pPr>
              <a:lnSpc>
                <a:spcPct val="80000"/>
              </a:lnSpc>
              <a:defRPr sz="2500" cap="all">
                <a:solidFill>
                  <a:srgbClr val="FFFFFF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in france</a:t>
            </a:r>
          </a:p>
        </p:txBody>
      </p:sp>
      <p:sp>
        <p:nvSpPr>
          <p:cNvPr id="327" name="ZoneTexte 8"/>
          <p:cNvSpPr txBox="1"/>
          <p:nvPr/>
        </p:nvSpPr>
        <p:spPr>
          <a:xfrm>
            <a:off x="3504604" y="2770092"/>
            <a:ext cx="213479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40000"/>
              </a:lnSpc>
              <a:defRPr sz="2500" cap="all">
                <a:solidFill>
                  <a:srgbClr val="2AA3DC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efficacité</a:t>
            </a:r>
          </a:p>
        </p:txBody>
      </p:sp>
      <p:sp>
        <p:nvSpPr>
          <p:cNvPr id="328" name="ZoneTexte 8"/>
          <p:cNvSpPr txBox="1"/>
          <p:nvPr/>
        </p:nvSpPr>
        <p:spPr>
          <a:xfrm>
            <a:off x="3263304" y="3222796"/>
            <a:ext cx="1382094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1500">
                <a:solidFill>
                  <a:srgbClr val="000000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t>des formules,</a:t>
            </a:r>
          </a:p>
        </p:txBody>
      </p:sp>
      <p:sp>
        <p:nvSpPr>
          <p:cNvPr id="329" name="ZoneTexte 8"/>
          <p:cNvSpPr txBox="1"/>
          <p:nvPr/>
        </p:nvSpPr>
        <p:spPr>
          <a:xfrm>
            <a:off x="3007855" y="3330086"/>
            <a:ext cx="2134792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40000"/>
              </a:lnSpc>
              <a:defRPr sz="2500" cap="all">
                <a:solidFill>
                  <a:srgbClr val="BBCE02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APPROUVÉS</a:t>
            </a:r>
          </a:p>
        </p:txBody>
      </p:sp>
      <p:sp>
        <p:nvSpPr>
          <p:cNvPr id="330" name="ZoneTexte 8"/>
          <p:cNvSpPr txBox="1"/>
          <p:nvPr/>
        </p:nvSpPr>
        <p:spPr>
          <a:xfrm>
            <a:off x="5009554" y="3514752"/>
            <a:ext cx="1382094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1500">
                <a:solidFill>
                  <a:srgbClr val="000000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t>par nos</a:t>
            </a:r>
          </a:p>
        </p:txBody>
      </p:sp>
      <p:sp>
        <p:nvSpPr>
          <p:cNvPr id="331" name="ZoneTexte 8"/>
          <p:cNvSpPr txBox="1"/>
          <p:nvPr/>
        </p:nvSpPr>
        <p:spPr>
          <a:xfrm>
            <a:off x="3098204" y="3830785"/>
            <a:ext cx="1382094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1500">
                <a:solidFill>
                  <a:srgbClr val="000000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t>Clients,</a:t>
            </a:r>
          </a:p>
        </p:txBody>
      </p:sp>
      <p:sp>
        <p:nvSpPr>
          <p:cNvPr id="332" name="ZoneTexte 8"/>
          <p:cNvSpPr txBox="1"/>
          <p:nvPr/>
        </p:nvSpPr>
        <p:spPr>
          <a:xfrm>
            <a:off x="3273402" y="4102931"/>
            <a:ext cx="2658025" cy="29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1600">
                <a:solidFill>
                  <a:srgbClr val="000000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t>attractif, Engagement sur</a:t>
            </a:r>
          </a:p>
        </p:txBody>
      </p:sp>
      <p:sp>
        <p:nvSpPr>
          <p:cNvPr id="333" name="ZoneTexte 8"/>
          <p:cNvSpPr txBox="1"/>
          <p:nvPr/>
        </p:nvSpPr>
        <p:spPr>
          <a:xfrm>
            <a:off x="3266675" y="4242027"/>
            <a:ext cx="259147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40000"/>
              </a:lnSpc>
              <a:defRPr sz="2100" cap="all">
                <a:solidFill>
                  <a:srgbClr val="BBCE02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environnement</a:t>
            </a:r>
          </a:p>
        </p:txBody>
      </p:sp>
      <p:sp>
        <p:nvSpPr>
          <p:cNvPr id="334" name="ZoneTexte 8"/>
          <p:cNvSpPr txBox="1"/>
          <p:nvPr/>
        </p:nvSpPr>
        <p:spPr>
          <a:xfrm>
            <a:off x="3263553" y="4403963"/>
            <a:ext cx="226397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defRPr sz="1500">
                <a:solidFill>
                  <a:srgbClr val="000000"/>
                </a:solidFill>
                <a:latin typeface="Gotham-Light"/>
                <a:ea typeface="Gotham-Light"/>
                <a:cs typeface="Gotham-Light"/>
                <a:sym typeface="Gotham-Light"/>
              </a:defRPr>
            </a:lvl1pPr>
          </a:lstStyle>
          <a:p>
            <a:r>
              <a:t>l’</a:t>
            </a:r>
          </a:p>
        </p:txBody>
      </p:sp>
      <p:sp>
        <p:nvSpPr>
          <p:cNvPr id="336" name="ZoneTexte 8"/>
          <p:cNvSpPr txBox="1"/>
          <p:nvPr/>
        </p:nvSpPr>
        <p:spPr>
          <a:xfrm>
            <a:off x="3603961" y="3703955"/>
            <a:ext cx="259147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500" cap="all">
                <a:solidFill>
                  <a:srgbClr val="535353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QUALITÉ/PRIX</a:t>
            </a:r>
          </a:p>
        </p:txBody>
      </p:sp>
      <p:pic>
        <p:nvPicPr>
          <p:cNvPr id="56" name="Imag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pic>
        <p:nvPicPr>
          <p:cNvPr id="58" name="Image 57" descr="icone-2_11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268" y="2770093"/>
            <a:ext cx="713190" cy="541214"/>
          </a:xfrm>
          <a:prstGeom prst="rect">
            <a:avLst/>
          </a:prstGeom>
        </p:spPr>
      </p:pic>
      <p:pic>
        <p:nvPicPr>
          <p:cNvPr id="60" name="Image 59" descr="icone-2_18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0705" y="3523112"/>
            <a:ext cx="536214" cy="436632"/>
          </a:xfrm>
          <a:prstGeom prst="rect">
            <a:avLst/>
          </a:prstGeom>
        </p:spPr>
      </p:pic>
      <p:grpSp>
        <p:nvGrpSpPr>
          <p:cNvPr id="19" name="Grouper 18"/>
          <p:cNvGrpSpPr/>
          <p:nvPr/>
        </p:nvGrpSpPr>
        <p:grpSpPr>
          <a:xfrm>
            <a:off x="4608792" y="5348684"/>
            <a:ext cx="1013608" cy="820593"/>
            <a:chOff x="4608792" y="5348684"/>
            <a:chExt cx="1013608" cy="820593"/>
          </a:xfrm>
        </p:grpSpPr>
        <p:sp>
          <p:nvSpPr>
            <p:cNvPr id="304" name="ZoneTexte 8"/>
            <p:cNvSpPr txBox="1"/>
            <p:nvPr/>
          </p:nvSpPr>
          <p:spPr>
            <a:xfrm>
              <a:off x="4608792" y="5863296"/>
              <a:ext cx="1013608" cy="30598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lnSpc>
                  <a:spcPct val="80000"/>
                </a:lnSpc>
                <a:defRPr sz="85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Home</a:t>
              </a:r>
            </a:p>
            <a:p>
              <a:pPr>
                <a:lnSpc>
                  <a:spcPct val="80000"/>
                </a:lnSpc>
                <a:defRPr sz="85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et déco</a:t>
              </a:r>
            </a:p>
          </p:txBody>
        </p:sp>
        <p:pic>
          <p:nvPicPr>
            <p:cNvPr id="4" name="Image 3" descr="icone-2_40.png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7949" y="5348684"/>
              <a:ext cx="809012" cy="560252"/>
            </a:xfrm>
            <a:prstGeom prst="rect">
              <a:avLst/>
            </a:prstGeom>
          </p:spPr>
        </p:pic>
      </p:grpSp>
      <p:grpSp>
        <p:nvGrpSpPr>
          <p:cNvPr id="18" name="Grouper 17"/>
          <p:cNvGrpSpPr/>
          <p:nvPr/>
        </p:nvGrpSpPr>
        <p:grpSpPr>
          <a:xfrm>
            <a:off x="5409520" y="4732994"/>
            <a:ext cx="1013608" cy="904318"/>
            <a:chOff x="5409520" y="4732994"/>
            <a:chExt cx="1013608" cy="904318"/>
          </a:xfrm>
        </p:grpSpPr>
        <p:sp>
          <p:nvSpPr>
            <p:cNvPr id="303" name="ZoneTexte 8"/>
            <p:cNvSpPr txBox="1"/>
            <p:nvPr/>
          </p:nvSpPr>
          <p:spPr>
            <a:xfrm>
              <a:off x="5409520" y="5283369"/>
              <a:ext cx="1013608" cy="3539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85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Entretien </a:t>
              </a:r>
            </a:p>
            <a:p>
              <a:pPr>
                <a:defRPr sz="85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de la maison</a:t>
              </a:r>
            </a:p>
          </p:txBody>
        </p:sp>
        <p:pic>
          <p:nvPicPr>
            <p:cNvPr id="5" name="Image 4" descr="icone-2_32.pn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8438" y="4732994"/>
              <a:ext cx="363438" cy="674379"/>
            </a:xfrm>
            <a:prstGeom prst="rect">
              <a:avLst/>
            </a:prstGeom>
          </p:spPr>
        </p:pic>
      </p:grpSp>
      <p:grpSp>
        <p:nvGrpSpPr>
          <p:cNvPr id="16" name="Grouper 15"/>
          <p:cNvGrpSpPr/>
          <p:nvPr/>
        </p:nvGrpSpPr>
        <p:grpSpPr>
          <a:xfrm>
            <a:off x="6069920" y="2853161"/>
            <a:ext cx="1013608" cy="1016966"/>
            <a:chOff x="6069920" y="2853161"/>
            <a:chExt cx="1013608" cy="1016966"/>
          </a:xfrm>
        </p:grpSpPr>
        <p:sp>
          <p:nvSpPr>
            <p:cNvPr id="301" name="ZoneTexte 8"/>
            <p:cNvSpPr txBox="1"/>
            <p:nvPr/>
          </p:nvSpPr>
          <p:spPr>
            <a:xfrm>
              <a:off x="6069920" y="3625188"/>
              <a:ext cx="1013608" cy="2449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120000"/>
                </a:lnSpc>
                <a:defRPr sz="85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Arial"/>
                  <a:ea typeface="Arial"/>
                  <a:cs typeface="Arial"/>
                </a:rPr>
                <a:t>Téléphonie</a:t>
              </a:r>
            </a:p>
          </p:txBody>
        </p:sp>
        <p:pic>
          <p:nvPicPr>
            <p:cNvPr id="6" name="Image 5" descr="icone-2_14.png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1876" y="2853161"/>
              <a:ext cx="728931" cy="885320"/>
            </a:xfrm>
            <a:prstGeom prst="rect">
              <a:avLst/>
            </a:prstGeom>
          </p:spPr>
        </p:pic>
      </p:grpSp>
      <p:grpSp>
        <p:nvGrpSpPr>
          <p:cNvPr id="15" name="Grouper 14"/>
          <p:cNvGrpSpPr/>
          <p:nvPr/>
        </p:nvGrpSpPr>
        <p:grpSpPr>
          <a:xfrm>
            <a:off x="5528054" y="2018592"/>
            <a:ext cx="1013608" cy="797857"/>
            <a:chOff x="5528054" y="2018592"/>
            <a:chExt cx="1013608" cy="797857"/>
          </a:xfrm>
        </p:grpSpPr>
        <p:sp>
          <p:nvSpPr>
            <p:cNvPr id="300" name="ZoneTexte 8"/>
            <p:cNvSpPr txBox="1"/>
            <p:nvPr/>
          </p:nvSpPr>
          <p:spPr>
            <a:xfrm>
              <a:off x="5528054" y="2523035"/>
              <a:ext cx="1013608" cy="2934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80000"/>
                </a:lnSpc>
                <a:defRPr sz="80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Arial"/>
                  <a:ea typeface="Arial"/>
                  <a:cs typeface="Arial"/>
                </a:rPr>
                <a:t>Compléments alimentaires</a:t>
              </a:r>
            </a:p>
          </p:txBody>
        </p:sp>
        <p:pic>
          <p:nvPicPr>
            <p:cNvPr id="7" name="Image 6" descr="icone-2_06.png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7678" y="2018592"/>
              <a:ext cx="639164" cy="566049"/>
            </a:xfrm>
            <a:prstGeom prst="rect">
              <a:avLst/>
            </a:prstGeom>
          </p:spPr>
        </p:pic>
      </p:grpSp>
      <p:grpSp>
        <p:nvGrpSpPr>
          <p:cNvPr id="14" name="Grouper 13"/>
          <p:cNvGrpSpPr/>
          <p:nvPr/>
        </p:nvGrpSpPr>
        <p:grpSpPr>
          <a:xfrm>
            <a:off x="4796341" y="1420276"/>
            <a:ext cx="640620" cy="935798"/>
            <a:chOff x="4796341" y="1420276"/>
            <a:chExt cx="640620" cy="935798"/>
          </a:xfrm>
        </p:grpSpPr>
        <p:sp>
          <p:nvSpPr>
            <p:cNvPr id="299" name="ZoneTexte 8"/>
            <p:cNvSpPr txBox="1"/>
            <p:nvPr/>
          </p:nvSpPr>
          <p:spPr>
            <a:xfrm>
              <a:off x="4796341" y="2062660"/>
              <a:ext cx="640620" cy="29341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lnSpc>
                  <a:spcPct val="80000"/>
                </a:lnSpc>
                <a:defRPr sz="80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Minceur</a:t>
              </a:r>
            </a:p>
            <a:p>
              <a:pPr>
                <a:lnSpc>
                  <a:spcPct val="80000"/>
                </a:lnSpc>
                <a:defRPr sz="80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et forme</a:t>
              </a:r>
            </a:p>
          </p:txBody>
        </p:sp>
        <p:pic>
          <p:nvPicPr>
            <p:cNvPr id="8" name="Image 7" descr="icone-2_03.png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0881" y="1420276"/>
              <a:ext cx="563777" cy="803322"/>
            </a:xfrm>
            <a:prstGeom prst="rect">
              <a:avLst/>
            </a:prstGeom>
          </p:spPr>
        </p:pic>
      </p:grpSp>
      <p:grpSp>
        <p:nvGrpSpPr>
          <p:cNvPr id="17" name="Grouper 16"/>
          <p:cNvGrpSpPr/>
          <p:nvPr/>
        </p:nvGrpSpPr>
        <p:grpSpPr>
          <a:xfrm>
            <a:off x="5942920" y="4015548"/>
            <a:ext cx="1013608" cy="801560"/>
            <a:chOff x="5942920" y="4015548"/>
            <a:chExt cx="1013608" cy="801560"/>
          </a:xfrm>
        </p:grpSpPr>
        <p:sp>
          <p:nvSpPr>
            <p:cNvPr id="302" name="ZoneTexte 8"/>
            <p:cNvSpPr txBox="1"/>
            <p:nvPr/>
          </p:nvSpPr>
          <p:spPr>
            <a:xfrm>
              <a:off x="5942920" y="4572169"/>
              <a:ext cx="1013608" cy="2449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lvl1pPr>
                <a:lnSpc>
                  <a:spcPct val="120000"/>
                </a:lnSpc>
                <a:defRPr sz="850" b="1">
                  <a:solidFill>
                    <a:srgbClr val="FFFFFF"/>
                  </a:solidFill>
                </a:defRPr>
              </a:lvl1pPr>
            </a:lstStyle>
            <a:p>
              <a:r>
                <a:rPr dirty="0">
                  <a:latin typeface="Arial"/>
                  <a:ea typeface="Arial"/>
                  <a:cs typeface="Arial"/>
                </a:rPr>
                <a:t>Sécurité</a:t>
              </a:r>
            </a:p>
          </p:txBody>
        </p:sp>
        <p:pic>
          <p:nvPicPr>
            <p:cNvPr id="9" name="Image 8" descr="icone-2_22.png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1876" y="4015548"/>
              <a:ext cx="726653" cy="623847"/>
            </a:xfrm>
            <a:prstGeom prst="rect">
              <a:avLst/>
            </a:prstGeom>
          </p:spPr>
        </p:pic>
      </p:grpSp>
      <p:grpSp>
        <p:nvGrpSpPr>
          <p:cNvPr id="20" name="Grouper 19"/>
          <p:cNvGrpSpPr/>
          <p:nvPr/>
        </p:nvGrpSpPr>
        <p:grpSpPr>
          <a:xfrm>
            <a:off x="2099480" y="4102931"/>
            <a:ext cx="1013609" cy="672137"/>
            <a:chOff x="2099480" y="4102931"/>
            <a:chExt cx="1013609" cy="672137"/>
          </a:xfrm>
        </p:grpSpPr>
        <p:sp>
          <p:nvSpPr>
            <p:cNvPr id="308" name="ZoneTexte 8"/>
            <p:cNvSpPr txBox="1"/>
            <p:nvPr/>
          </p:nvSpPr>
          <p:spPr>
            <a:xfrm>
              <a:off x="2099480" y="4421125"/>
              <a:ext cx="1013609" cy="3539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/>
            <a:p>
              <a:pPr>
                <a:defRPr sz="85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Bijoux et</a:t>
              </a:r>
            </a:p>
            <a:p>
              <a:pPr>
                <a:defRPr sz="850" b="1">
                  <a:solidFill>
                    <a:srgbClr val="FFFFFF"/>
                  </a:solidFill>
                </a:defRPr>
              </a:pPr>
              <a:r>
                <a:rPr dirty="0">
                  <a:latin typeface="Arial"/>
                  <a:ea typeface="Arial"/>
                  <a:cs typeface="Arial"/>
                </a:rPr>
                <a:t>accessoires </a:t>
              </a:r>
            </a:p>
          </p:txBody>
        </p:sp>
        <p:pic>
          <p:nvPicPr>
            <p:cNvPr id="68" name="Image 67" descr="icone-2_25.png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17238" y="4102931"/>
              <a:ext cx="804266" cy="431702"/>
            </a:xfrm>
            <a:prstGeom prst="rect">
              <a:avLst/>
            </a:prstGeom>
          </p:spPr>
        </p:pic>
      </p:grpSp>
      <p:pic>
        <p:nvPicPr>
          <p:cNvPr id="70" name="Image 69" descr="icone-2_30.png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843" y="4790610"/>
            <a:ext cx="508024" cy="532642"/>
          </a:xfrm>
          <a:prstGeom prst="rect">
            <a:avLst/>
          </a:prstGeom>
        </p:spPr>
      </p:pic>
      <p:pic>
        <p:nvPicPr>
          <p:cNvPr id="72" name="Image 71" descr="icone-2_35.png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225" y="5070184"/>
            <a:ext cx="577243" cy="716662"/>
          </a:xfrm>
          <a:prstGeom prst="rect">
            <a:avLst/>
          </a:prstGeom>
        </p:spPr>
      </p:pic>
      <p:pic>
        <p:nvPicPr>
          <p:cNvPr id="74" name="Image 73" descr="icone-2_38.png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5589240"/>
            <a:ext cx="542900" cy="4153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ZoneTexte 8"/>
          <p:cNvSpPr txBox="1"/>
          <p:nvPr/>
        </p:nvSpPr>
        <p:spPr>
          <a:xfrm>
            <a:off x="1090628" y="476672"/>
            <a:ext cx="6962744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U</a:t>
            </a:r>
            <a:r>
              <a:rPr dirty="0" smtClean="0">
                <a:latin typeface="Arial"/>
                <a:ea typeface="Arial"/>
                <a:cs typeface="Arial"/>
              </a:rPr>
              <a:t>n </a:t>
            </a:r>
            <a:r>
              <a:rPr lang="fr-FR" dirty="0" smtClean="0">
                <a:latin typeface="Arial"/>
                <a:ea typeface="Arial"/>
                <a:cs typeface="Arial"/>
              </a:rPr>
              <a:t>service</a:t>
            </a:r>
            <a:r>
              <a:rPr dirty="0" smtClean="0">
                <a:latin typeface="Arial"/>
                <a:ea typeface="Arial"/>
                <a:cs typeface="Arial"/>
              </a:rPr>
              <a:t> exceptionnel</a:t>
            </a: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240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53813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ZoneTexte 8"/>
          <p:cNvSpPr txBox="1"/>
          <p:nvPr/>
        </p:nvSpPr>
        <p:spPr>
          <a:xfrm>
            <a:off x="4910929" y="2325506"/>
            <a:ext cx="960442" cy="3429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Livraison</a:t>
            </a:r>
          </a:p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à domicile</a:t>
            </a:r>
          </a:p>
        </p:txBody>
      </p:sp>
      <p:sp>
        <p:nvSpPr>
          <p:cNvPr id="247" name="ZoneTexte 8"/>
          <p:cNvSpPr txBox="1"/>
          <p:nvPr/>
        </p:nvSpPr>
        <p:spPr>
          <a:xfrm>
            <a:off x="6168101" y="3329367"/>
            <a:ext cx="960442" cy="3429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Gain</a:t>
            </a:r>
          </a:p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de temps</a:t>
            </a:r>
          </a:p>
        </p:txBody>
      </p:sp>
      <p:sp>
        <p:nvSpPr>
          <p:cNvPr id="248" name="ZoneTexte 8"/>
          <p:cNvSpPr txBox="1"/>
          <p:nvPr/>
        </p:nvSpPr>
        <p:spPr>
          <a:xfrm>
            <a:off x="6168101" y="4907360"/>
            <a:ext cx="960442" cy="3429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Service</a:t>
            </a:r>
          </a:p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après vente</a:t>
            </a:r>
          </a:p>
        </p:txBody>
      </p:sp>
      <p:sp>
        <p:nvSpPr>
          <p:cNvPr id="249" name="ZoneTexte 8"/>
          <p:cNvSpPr txBox="1"/>
          <p:nvPr/>
        </p:nvSpPr>
        <p:spPr>
          <a:xfrm>
            <a:off x="3337336" y="5679989"/>
            <a:ext cx="1038046" cy="55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Satisfait</a:t>
            </a:r>
          </a:p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ou remboursé</a:t>
            </a:r>
          </a:p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même utilisé</a:t>
            </a:r>
          </a:p>
          <a:p>
            <a:pPr>
              <a:lnSpc>
                <a:spcPct val="80000"/>
              </a:lnSpc>
              <a:defRPr sz="7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(voir CGV)</a:t>
            </a:r>
          </a:p>
        </p:txBody>
      </p:sp>
      <p:sp>
        <p:nvSpPr>
          <p:cNvPr id="250" name="ZoneTexte 8"/>
          <p:cNvSpPr txBox="1"/>
          <p:nvPr/>
        </p:nvSpPr>
        <p:spPr>
          <a:xfrm>
            <a:off x="3527942" y="2209642"/>
            <a:ext cx="960441" cy="589905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Pas d’arguments</a:t>
            </a:r>
          </a:p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mais de vrais</a:t>
            </a:r>
          </a:p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conseils</a:t>
            </a:r>
          </a:p>
        </p:txBody>
      </p:sp>
      <p:sp>
        <p:nvSpPr>
          <p:cNvPr id="251" name="ZoneTexte 8"/>
          <p:cNvSpPr txBox="1"/>
          <p:nvPr/>
        </p:nvSpPr>
        <p:spPr>
          <a:xfrm>
            <a:off x="2211783" y="3365817"/>
            <a:ext cx="960441" cy="3429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sz="1000">
                <a:solidFill>
                  <a:srgbClr val="01ABF5"/>
                </a:solidFill>
              </a:defRPr>
            </a:lvl1pPr>
          </a:lstStyle>
          <a:p>
            <a:r>
              <a:rPr dirty="0">
                <a:latin typeface="Arial"/>
                <a:ea typeface="Arial"/>
                <a:cs typeface="Arial"/>
              </a:rPr>
              <a:t>Ecoute et disponibilité</a:t>
            </a:r>
          </a:p>
        </p:txBody>
      </p:sp>
      <p:sp>
        <p:nvSpPr>
          <p:cNvPr id="252" name="ZoneTexte 8"/>
          <p:cNvSpPr txBox="1"/>
          <p:nvPr/>
        </p:nvSpPr>
        <p:spPr>
          <a:xfrm>
            <a:off x="2211783" y="5053410"/>
            <a:ext cx="960441" cy="3429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Relation</a:t>
            </a:r>
          </a:p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amicale</a:t>
            </a:r>
          </a:p>
        </p:txBody>
      </p:sp>
      <p:sp>
        <p:nvSpPr>
          <p:cNvPr id="253" name="ZoneTexte 8"/>
          <p:cNvSpPr txBox="1"/>
          <p:nvPr/>
        </p:nvSpPr>
        <p:spPr>
          <a:xfrm>
            <a:off x="4927087" y="5744741"/>
            <a:ext cx="1183593" cy="342901"/>
          </a:xfrm>
          <a:prstGeom prst="rect">
            <a:avLst/>
          </a:prstGeom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Suivi de mes</a:t>
            </a:r>
          </a:p>
          <a:p>
            <a:pPr>
              <a:lnSpc>
                <a:spcPct val="80000"/>
              </a:lnSpc>
              <a:defRPr sz="1000">
                <a:solidFill>
                  <a:srgbClr val="01ABF5"/>
                </a:solidFill>
              </a:defRPr>
            </a:pPr>
            <a:r>
              <a:rPr dirty="0">
                <a:latin typeface="Arial"/>
                <a:ea typeface="Arial"/>
                <a:cs typeface="Arial"/>
              </a:rPr>
              <a:t>consommations</a:t>
            </a:r>
          </a:p>
        </p:txBody>
      </p:sp>
      <p:sp>
        <p:nvSpPr>
          <p:cNvPr id="254" name="Figure"/>
          <p:cNvSpPr/>
          <p:nvPr/>
        </p:nvSpPr>
        <p:spPr>
          <a:xfrm>
            <a:off x="4504235" y="5646839"/>
            <a:ext cx="342901" cy="342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3" y="0"/>
                </a:moveTo>
                <a:lnTo>
                  <a:pt x="9243" y="9243"/>
                </a:lnTo>
                <a:lnTo>
                  <a:pt x="0" y="9243"/>
                </a:lnTo>
                <a:lnTo>
                  <a:pt x="0" y="12357"/>
                </a:lnTo>
                <a:lnTo>
                  <a:pt x="9243" y="12357"/>
                </a:lnTo>
                <a:lnTo>
                  <a:pt x="9243" y="21600"/>
                </a:lnTo>
                <a:lnTo>
                  <a:pt x="12390" y="21600"/>
                </a:lnTo>
                <a:lnTo>
                  <a:pt x="12390" y="12357"/>
                </a:lnTo>
                <a:lnTo>
                  <a:pt x="21600" y="12357"/>
                </a:lnTo>
                <a:lnTo>
                  <a:pt x="21600" y="9243"/>
                </a:lnTo>
                <a:lnTo>
                  <a:pt x="12390" y="9243"/>
                </a:lnTo>
                <a:lnTo>
                  <a:pt x="12390" y="0"/>
                </a:lnTo>
                <a:lnTo>
                  <a:pt x="9243" y="0"/>
                </a:lnTo>
                <a:close/>
              </a:path>
            </a:pathLst>
          </a:custGeom>
          <a:solidFill>
            <a:srgbClr val="BCCF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55" name="Figure"/>
          <p:cNvSpPr/>
          <p:nvPr/>
        </p:nvSpPr>
        <p:spPr>
          <a:xfrm>
            <a:off x="4508463" y="1865973"/>
            <a:ext cx="342901" cy="342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3" y="0"/>
                </a:moveTo>
                <a:lnTo>
                  <a:pt x="9243" y="9243"/>
                </a:lnTo>
                <a:lnTo>
                  <a:pt x="0" y="9243"/>
                </a:lnTo>
                <a:lnTo>
                  <a:pt x="0" y="12357"/>
                </a:lnTo>
                <a:lnTo>
                  <a:pt x="9243" y="12357"/>
                </a:lnTo>
                <a:lnTo>
                  <a:pt x="9243" y="21600"/>
                </a:lnTo>
                <a:lnTo>
                  <a:pt x="12390" y="21600"/>
                </a:lnTo>
                <a:lnTo>
                  <a:pt x="12390" y="12357"/>
                </a:lnTo>
                <a:lnTo>
                  <a:pt x="21600" y="12357"/>
                </a:lnTo>
                <a:lnTo>
                  <a:pt x="21600" y="9243"/>
                </a:lnTo>
                <a:lnTo>
                  <a:pt x="12390" y="9243"/>
                </a:lnTo>
                <a:lnTo>
                  <a:pt x="12390" y="0"/>
                </a:lnTo>
                <a:lnTo>
                  <a:pt x="9243" y="0"/>
                </a:lnTo>
                <a:close/>
              </a:path>
            </a:pathLst>
          </a:custGeom>
          <a:solidFill>
            <a:srgbClr val="BCCF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56" name="Figure"/>
          <p:cNvSpPr/>
          <p:nvPr/>
        </p:nvSpPr>
        <p:spPr>
          <a:xfrm rot="5400000">
            <a:off x="2520553" y="3778078"/>
            <a:ext cx="342901" cy="342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3" y="0"/>
                </a:moveTo>
                <a:lnTo>
                  <a:pt x="9243" y="9243"/>
                </a:lnTo>
                <a:lnTo>
                  <a:pt x="0" y="9243"/>
                </a:lnTo>
                <a:lnTo>
                  <a:pt x="0" y="12357"/>
                </a:lnTo>
                <a:lnTo>
                  <a:pt x="9243" y="12357"/>
                </a:lnTo>
                <a:lnTo>
                  <a:pt x="9243" y="21600"/>
                </a:lnTo>
                <a:lnTo>
                  <a:pt x="12390" y="21600"/>
                </a:lnTo>
                <a:lnTo>
                  <a:pt x="12390" y="12357"/>
                </a:lnTo>
                <a:lnTo>
                  <a:pt x="21600" y="12357"/>
                </a:lnTo>
                <a:lnTo>
                  <a:pt x="21600" y="9243"/>
                </a:lnTo>
                <a:lnTo>
                  <a:pt x="12390" y="9243"/>
                </a:lnTo>
                <a:lnTo>
                  <a:pt x="12390" y="0"/>
                </a:lnTo>
                <a:lnTo>
                  <a:pt x="9243" y="0"/>
                </a:lnTo>
                <a:close/>
              </a:path>
            </a:pathLst>
          </a:custGeom>
          <a:solidFill>
            <a:srgbClr val="BCCF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57" name="Figure"/>
          <p:cNvSpPr/>
          <p:nvPr/>
        </p:nvSpPr>
        <p:spPr>
          <a:xfrm rot="5400000">
            <a:off x="6476872" y="3778078"/>
            <a:ext cx="342901" cy="342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3" y="0"/>
                </a:moveTo>
                <a:lnTo>
                  <a:pt x="9243" y="9243"/>
                </a:lnTo>
                <a:lnTo>
                  <a:pt x="0" y="9243"/>
                </a:lnTo>
                <a:lnTo>
                  <a:pt x="0" y="12357"/>
                </a:lnTo>
                <a:lnTo>
                  <a:pt x="9243" y="12357"/>
                </a:lnTo>
                <a:lnTo>
                  <a:pt x="9243" y="21600"/>
                </a:lnTo>
                <a:lnTo>
                  <a:pt x="12390" y="21600"/>
                </a:lnTo>
                <a:lnTo>
                  <a:pt x="12390" y="12357"/>
                </a:lnTo>
                <a:lnTo>
                  <a:pt x="21600" y="12357"/>
                </a:lnTo>
                <a:lnTo>
                  <a:pt x="21600" y="9243"/>
                </a:lnTo>
                <a:lnTo>
                  <a:pt x="12390" y="9243"/>
                </a:lnTo>
                <a:lnTo>
                  <a:pt x="12390" y="0"/>
                </a:lnTo>
                <a:lnTo>
                  <a:pt x="9243" y="0"/>
                </a:lnTo>
                <a:close/>
              </a:path>
            </a:pathLst>
          </a:custGeom>
          <a:solidFill>
            <a:srgbClr val="BCCF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58" name="Figure"/>
          <p:cNvSpPr/>
          <p:nvPr/>
        </p:nvSpPr>
        <p:spPr>
          <a:xfrm rot="5400000">
            <a:off x="3084821" y="5197492"/>
            <a:ext cx="342901" cy="342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3" y="0"/>
                </a:moveTo>
                <a:lnTo>
                  <a:pt x="9243" y="9243"/>
                </a:lnTo>
                <a:lnTo>
                  <a:pt x="0" y="9243"/>
                </a:lnTo>
                <a:lnTo>
                  <a:pt x="0" y="12357"/>
                </a:lnTo>
                <a:lnTo>
                  <a:pt x="9243" y="12357"/>
                </a:lnTo>
                <a:lnTo>
                  <a:pt x="9243" y="21600"/>
                </a:lnTo>
                <a:lnTo>
                  <a:pt x="12390" y="21600"/>
                </a:lnTo>
                <a:lnTo>
                  <a:pt x="12390" y="12357"/>
                </a:lnTo>
                <a:lnTo>
                  <a:pt x="21600" y="12357"/>
                </a:lnTo>
                <a:lnTo>
                  <a:pt x="21600" y="9243"/>
                </a:lnTo>
                <a:lnTo>
                  <a:pt x="12390" y="9243"/>
                </a:lnTo>
                <a:lnTo>
                  <a:pt x="12390" y="0"/>
                </a:lnTo>
                <a:lnTo>
                  <a:pt x="9243" y="0"/>
                </a:lnTo>
                <a:close/>
              </a:path>
            </a:pathLst>
          </a:custGeom>
          <a:solidFill>
            <a:srgbClr val="BCCF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59" name="Figure"/>
          <p:cNvSpPr/>
          <p:nvPr/>
        </p:nvSpPr>
        <p:spPr>
          <a:xfrm rot="5400000">
            <a:off x="5930936" y="2358664"/>
            <a:ext cx="342901" cy="342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3" y="0"/>
                </a:moveTo>
                <a:lnTo>
                  <a:pt x="9243" y="9243"/>
                </a:lnTo>
                <a:lnTo>
                  <a:pt x="0" y="9243"/>
                </a:lnTo>
                <a:lnTo>
                  <a:pt x="0" y="12357"/>
                </a:lnTo>
                <a:lnTo>
                  <a:pt x="9243" y="12357"/>
                </a:lnTo>
                <a:lnTo>
                  <a:pt x="9243" y="21600"/>
                </a:lnTo>
                <a:lnTo>
                  <a:pt x="12390" y="21600"/>
                </a:lnTo>
                <a:lnTo>
                  <a:pt x="12390" y="12357"/>
                </a:lnTo>
                <a:lnTo>
                  <a:pt x="21600" y="12357"/>
                </a:lnTo>
                <a:lnTo>
                  <a:pt x="21600" y="9243"/>
                </a:lnTo>
                <a:lnTo>
                  <a:pt x="12390" y="9243"/>
                </a:lnTo>
                <a:lnTo>
                  <a:pt x="12390" y="0"/>
                </a:lnTo>
                <a:lnTo>
                  <a:pt x="9243" y="0"/>
                </a:lnTo>
                <a:close/>
              </a:path>
            </a:pathLst>
          </a:custGeom>
          <a:solidFill>
            <a:srgbClr val="BCCF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60" name="Figure"/>
          <p:cNvSpPr/>
          <p:nvPr/>
        </p:nvSpPr>
        <p:spPr>
          <a:xfrm rot="10800000">
            <a:off x="3089050" y="2358664"/>
            <a:ext cx="342901" cy="342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3" y="0"/>
                </a:moveTo>
                <a:lnTo>
                  <a:pt x="9243" y="9243"/>
                </a:lnTo>
                <a:lnTo>
                  <a:pt x="0" y="9243"/>
                </a:lnTo>
                <a:lnTo>
                  <a:pt x="0" y="12357"/>
                </a:lnTo>
                <a:lnTo>
                  <a:pt x="9243" y="12357"/>
                </a:lnTo>
                <a:lnTo>
                  <a:pt x="9243" y="21600"/>
                </a:lnTo>
                <a:lnTo>
                  <a:pt x="12390" y="21600"/>
                </a:lnTo>
                <a:lnTo>
                  <a:pt x="12390" y="12357"/>
                </a:lnTo>
                <a:lnTo>
                  <a:pt x="21600" y="12357"/>
                </a:lnTo>
                <a:lnTo>
                  <a:pt x="21600" y="9243"/>
                </a:lnTo>
                <a:lnTo>
                  <a:pt x="12390" y="9243"/>
                </a:lnTo>
                <a:lnTo>
                  <a:pt x="12390" y="0"/>
                </a:lnTo>
                <a:lnTo>
                  <a:pt x="9243" y="0"/>
                </a:lnTo>
                <a:close/>
              </a:path>
            </a:pathLst>
          </a:custGeom>
          <a:solidFill>
            <a:srgbClr val="BCCF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61" name="Figure"/>
          <p:cNvSpPr/>
          <p:nvPr/>
        </p:nvSpPr>
        <p:spPr>
          <a:xfrm rot="10800000">
            <a:off x="5923649" y="5197492"/>
            <a:ext cx="342901" cy="342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3" y="0"/>
                </a:moveTo>
                <a:lnTo>
                  <a:pt x="9243" y="9243"/>
                </a:lnTo>
                <a:lnTo>
                  <a:pt x="0" y="9243"/>
                </a:lnTo>
                <a:lnTo>
                  <a:pt x="0" y="12357"/>
                </a:lnTo>
                <a:lnTo>
                  <a:pt x="9243" y="12357"/>
                </a:lnTo>
                <a:lnTo>
                  <a:pt x="9243" y="21600"/>
                </a:lnTo>
                <a:lnTo>
                  <a:pt x="12390" y="21600"/>
                </a:lnTo>
                <a:lnTo>
                  <a:pt x="12390" y="12357"/>
                </a:lnTo>
                <a:lnTo>
                  <a:pt x="21600" y="12357"/>
                </a:lnTo>
                <a:lnTo>
                  <a:pt x="21600" y="9243"/>
                </a:lnTo>
                <a:lnTo>
                  <a:pt x="12390" y="9243"/>
                </a:lnTo>
                <a:lnTo>
                  <a:pt x="12390" y="0"/>
                </a:lnTo>
                <a:lnTo>
                  <a:pt x="9243" y="0"/>
                </a:lnTo>
                <a:close/>
              </a:path>
            </a:pathLst>
          </a:custGeom>
          <a:solidFill>
            <a:srgbClr val="BCCF1A"/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l"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pic>
        <p:nvPicPr>
          <p:cNvPr id="2" name="Image 1" descr="icone-01_0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510" y="1476885"/>
            <a:ext cx="681737" cy="848621"/>
          </a:xfrm>
          <a:prstGeom prst="rect">
            <a:avLst/>
          </a:prstGeom>
        </p:spPr>
      </p:pic>
      <p:pic>
        <p:nvPicPr>
          <p:cNvPr id="3" name="Image 2" descr="icone-01_30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719" y="4264863"/>
            <a:ext cx="789102" cy="856034"/>
          </a:xfrm>
          <a:prstGeom prst="rect">
            <a:avLst/>
          </a:prstGeom>
        </p:spPr>
      </p:pic>
      <p:pic>
        <p:nvPicPr>
          <p:cNvPr id="4" name="Image 3" descr="icone-01_06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0089" y="2579385"/>
            <a:ext cx="1039385" cy="867870"/>
          </a:xfrm>
          <a:prstGeom prst="rect">
            <a:avLst/>
          </a:prstGeom>
        </p:spPr>
      </p:pic>
      <p:pic>
        <p:nvPicPr>
          <p:cNvPr id="5" name="Image 4" descr="icone-01_09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1739" y="1328486"/>
            <a:ext cx="1228942" cy="1161764"/>
          </a:xfrm>
          <a:prstGeom prst="rect">
            <a:avLst/>
          </a:prstGeom>
        </p:spPr>
      </p:pic>
      <p:pic>
        <p:nvPicPr>
          <p:cNvPr id="42" name="Image 41" descr="icone-01_15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786" y="2383359"/>
            <a:ext cx="986488" cy="1076168"/>
          </a:xfrm>
          <a:prstGeom prst="rect">
            <a:avLst/>
          </a:prstGeom>
        </p:spPr>
      </p:pic>
      <p:pic>
        <p:nvPicPr>
          <p:cNvPr id="7" name="Image 6" descr="icone-01_19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101" y="4125977"/>
            <a:ext cx="1050004" cy="863713"/>
          </a:xfrm>
          <a:prstGeom prst="rect">
            <a:avLst/>
          </a:prstGeom>
        </p:spPr>
      </p:pic>
      <p:pic>
        <p:nvPicPr>
          <p:cNvPr id="8" name="Image 7" descr="icone-01_23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439" y="4989691"/>
            <a:ext cx="1069432" cy="785050"/>
          </a:xfrm>
          <a:prstGeom prst="rect">
            <a:avLst/>
          </a:prstGeom>
        </p:spPr>
      </p:pic>
      <p:pic>
        <p:nvPicPr>
          <p:cNvPr id="9" name="Image 8" descr="icone-01_27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397" y="4837895"/>
            <a:ext cx="957418" cy="906846"/>
          </a:xfrm>
          <a:prstGeom prst="rect">
            <a:avLst/>
          </a:prstGeom>
        </p:spPr>
      </p:pic>
      <p:pic>
        <p:nvPicPr>
          <p:cNvPr id="43" name="pasted-image.pdf" descr="pasted-image.pd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Hexagone 15"/>
          <p:cNvSpPr/>
          <p:nvPr/>
        </p:nvSpPr>
        <p:spPr>
          <a:xfrm>
            <a:off x="3614758" y="2922434"/>
            <a:ext cx="2316178" cy="19766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5229" y="0"/>
                </a:lnTo>
                <a:lnTo>
                  <a:pt x="16371" y="0"/>
                </a:lnTo>
                <a:lnTo>
                  <a:pt x="21600" y="10800"/>
                </a:lnTo>
                <a:lnTo>
                  <a:pt x="16371" y="21600"/>
                </a:lnTo>
                <a:lnTo>
                  <a:pt x="5229" y="21600"/>
                </a:lnTo>
                <a:close/>
              </a:path>
            </a:pathLst>
          </a:custGeom>
          <a:gradFill>
            <a:gsLst>
              <a:gs pos="0">
                <a:srgbClr val="E9952D"/>
              </a:gs>
              <a:gs pos="100000">
                <a:srgbClr val="E7E53C"/>
              </a:gs>
            </a:gsLst>
            <a:lin ang="7440000"/>
          </a:gra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sz="18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41" name="ZoneTexte 19"/>
          <p:cNvSpPr txBox="1"/>
          <p:nvPr/>
        </p:nvSpPr>
        <p:spPr>
          <a:xfrm>
            <a:off x="4036348" y="3305731"/>
            <a:ext cx="1555586" cy="84125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80000"/>
              </a:lnSpc>
              <a:defRPr sz="2800">
                <a:solidFill>
                  <a:srgbClr val="0092D2"/>
                </a:solidFill>
              </a:defRPr>
            </a:pPr>
            <a:r>
              <a:rPr lang="fr-FR" sz="2000" b="1" dirty="0" smtClean="0">
                <a:solidFill>
                  <a:schemeClr val="bg1"/>
                </a:solidFill>
                <a:latin typeface="Arial"/>
                <a:ea typeface="Arial"/>
                <a:cs typeface="Arial"/>
              </a:rPr>
              <a:t>Meilleur rapport qualité/prix</a:t>
            </a:r>
            <a:endParaRPr sz="2000" b="1" dirty="0" smtClean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87977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ZoneTexte 8"/>
          <p:cNvSpPr txBox="1"/>
          <p:nvPr/>
        </p:nvSpPr>
        <p:spPr>
          <a:xfrm>
            <a:off x="-34330" y="476672"/>
            <a:ext cx="9212661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500" cap="all">
                <a:solidFill>
                  <a:srgbClr val="535353"/>
                </a:solidFill>
              </a:defRPr>
            </a:pPr>
            <a:r>
              <a:rPr lang="fr-FR" dirty="0" smtClean="0">
                <a:solidFill>
                  <a:srgbClr val="ABCC3A"/>
                </a:solidFill>
                <a:latin typeface="Arial"/>
                <a:ea typeface="Arial"/>
                <a:cs typeface="Arial"/>
              </a:rPr>
              <a:t>I</a:t>
            </a:r>
            <a:r>
              <a:rPr lang="fr-FR" dirty="0" smtClean="0">
                <a:latin typeface="Arial"/>
                <a:ea typeface="Arial"/>
                <a:cs typeface="Arial"/>
              </a:rPr>
              <a:t>nterview</a:t>
            </a:r>
            <a:endParaRPr dirty="0">
              <a:latin typeface="Arial"/>
              <a:ea typeface="Arial"/>
              <a:cs typeface="Arial"/>
            </a:endParaRPr>
          </a:p>
        </p:txBody>
      </p:sp>
      <p:pic>
        <p:nvPicPr>
          <p:cNvPr id="437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65042" y="1098637"/>
            <a:ext cx="2413916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31421" y="689783"/>
            <a:ext cx="4875112" cy="6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6478814"/>
            <a:ext cx="8597900" cy="38100"/>
          </a:xfrm>
          <a:prstGeom prst="rect">
            <a:avLst/>
          </a:prstGeom>
        </p:spPr>
      </p:pic>
      <p:pic>
        <p:nvPicPr>
          <p:cNvPr id="2" name="AKEO une relation privilégiée avec ses cli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8577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4D4D4D"/>
      </a:dk1>
      <a:lt1>
        <a:srgbClr val="FFFFFF">
          <a:alpha val="99000"/>
        </a:srgbClr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4D4D4D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4D4D4D"/>
            </a:solidFill>
            <a:effectLst/>
            <a:uFillTx/>
            <a:latin typeface="Rockwell"/>
            <a:ea typeface="Rockwell"/>
            <a:cs typeface="Rockwell"/>
            <a:sym typeface="Rockwel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401</Words>
  <Application>Microsoft Macintosh PowerPoint</Application>
  <PresentationFormat>Présentation à l'écran (4:3)</PresentationFormat>
  <Paragraphs>193</Paragraphs>
  <Slides>35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/>
  <cp:keywords/>
  <dc:description/>
  <cp:lastModifiedBy>Manuel CRESSENT</cp:lastModifiedBy>
  <cp:revision>113</cp:revision>
  <dcterms:modified xsi:type="dcterms:W3CDTF">2018-08-02T10:38:40Z</dcterms:modified>
  <cp:category/>
</cp:coreProperties>
</file>